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3"/>
  </p:notesMasterIdLst>
  <p:sldIdLst>
    <p:sldId id="259" r:id="rId2"/>
    <p:sldId id="276" r:id="rId3"/>
    <p:sldId id="273" r:id="rId4"/>
    <p:sldId id="274" r:id="rId5"/>
    <p:sldId id="261" r:id="rId6"/>
    <p:sldId id="272" r:id="rId7"/>
    <p:sldId id="275" r:id="rId8"/>
    <p:sldId id="264" r:id="rId9"/>
    <p:sldId id="263" r:id="rId10"/>
    <p:sldId id="270" r:id="rId11"/>
    <p:sldId id="271" r:id="rId1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F5C08A3-47A2-464D-8F37-325F8FB1FA90}">
  <a:tblStyle styleId="{4F5C08A3-47A2-464D-8F37-325F8FB1FA90}" styleName="Table_0"/>
  <a:tblStyle styleId="{9CA9FC23-3CCB-48F7-8C22-CEBDDE691EE6}" styleName="Table_1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78299" autoAdjust="0"/>
  </p:normalViewPr>
  <p:slideViewPr>
    <p:cSldViewPr snapToGrid="0" snapToObjects="1">
      <p:cViewPr varScale="1">
        <p:scale>
          <a:sx n="100" d="100"/>
          <a:sy n="100" d="100"/>
        </p:scale>
        <p:origin x="-480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3993706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ock.dk/online-uddannelser/kontor-online-for-voksne-hgv/" TargetMode="External"/><Relationship Id="rId4" Type="http://schemas.openxmlformats.org/officeDocument/2006/relationships/hyperlink" Target="http://www.brock.dk/online-uddannelser/kontor-online-for-studenter-hgs/" TargetMode="External"/><Relationship Id="rId5" Type="http://schemas.openxmlformats.org/officeDocument/2006/relationships/hyperlink" Target="http://www.brock.dk/online-uddannelser/detail-online-hg-salgslinjen/" TargetMode="External"/><Relationship Id="rId6" Type="http://schemas.openxmlformats.org/officeDocument/2006/relationships/hyperlink" Target="http://www.brock.dk/kurser-og-efteruddannelser/administration/administration/vognmandskursus/" TargetMode="External"/><Relationship Id="rId7" Type="http://schemas.openxmlformats.org/officeDocument/2006/relationships/hyperlink" Target="http://www.brock.dk/online-uddannelser/gsk-gymnasiale-suppleringskurser/" TargetMode="External"/><Relationship Id="rId8" Type="http://schemas.openxmlformats.org/officeDocument/2006/relationships/hyperlink" Target="http://www.brock.dk/online-uddannelser/hhx-enkeltfag-online/" TargetMode="External"/><Relationship Id="rId9" Type="http://schemas.openxmlformats.org/officeDocument/2006/relationships/hyperlink" Target="http://www.brock.dk/online-uddannelser/hg-enkeltfag-online/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 smtClean="0"/>
              <a:t>Ebrock</a:t>
            </a:r>
            <a:r>
              <a:rPr lang="da-DK" dirty="0" smtClean="0"/>
              <a:t>:</a:t>
            </a:r>
            <a:r>
              <a:rPr lang="da-DK" baseline="0" dirty="0" smtClean="0"/>
              <a:t> hvad underviser de i</a:t>
            </a:r>
          </a:p>
          <a:p>
            <a:r>
              <a:rPr lang="da-DK" sz="11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Kontor Online for Voksne (HGV)</a:t>
            </a:r>
          </a:p>
          <a:p>
            <a:r>
              <a:rPr lang="da-DK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da-DK" sz="11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Kontor Online for Studenter (HGS)</a:t>
            </a:r>
          </a:p>
          <a:p>
            <a:r>
              <a:rPr lang="da-DK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da-DK" sz="11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Detail Online (Salgslinjen)</a:t>
            </a:r>
          </a:p>
          <a:p>
            <a:r>
              <a:rPr lang="da-DK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da-DK" sz="11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Vognmandskursus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endParaRPr lang="da-DK" dirty="0" smtClean="0"/>
          </a:p>
          <a:p>
            <a:r>
              <a:rPr lang="da-DK" sz="11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7"/>
              </a:rPr>
              <a:t>GSK (Gymnasiale suppleringskurser)</a:t>
            </a:r>
          </a:p>
          <a:p>
            <a:r>
              <a:rPr lang="da-DK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da-DK" sz="11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8"/>
              </a:rPr>
              <a:t>HHX enkeltfag online</a:t>
            </a:r>
          </a:p>
          <a:p>
            <a:r>
              <a:rPr lang="da-DK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  <a:r>
              <a:rPr lang="da-DK" sz="11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9"/>
              </a:rPr>
              <a:t>HG enkeltfag online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Kursisterne oplever en meget tæt og individuel lærerkontakt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63750B21-138C-430C-AA93-B8C16D1BAED8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9305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Kursisten oplever: de lærer af hinanden, reel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forholden</a:t>
            </a:r>
            <a:r>
              <a:rPr lang="da-DK" baseline="0" dirty="0" smtClean="0"/>
              <a:t> sig til medkursister (de møvende kan ikke stjæle billedet som i klassen) man forholder sig til dem, der har noget at sige</a:t>
            </a:r>
          </a:p>
          <a:p>
            <a:endParaRPr lang="da-DK" baseline="0" dirty="0" smtClean="0"/>
          </a:p>
          <a:p>
            <a:r>
              <a:rPr lang="da-DK" baseline="0" dirty="0" smtClean="0"/>
              <a:t>Kursisten oplever en høj grad af differentiering, opmærksomhed og forholdsvis tæt relation til læreren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25% undervisning på højere niveau: talent</a:t>
            </a:r>
          </a:p>
          <a:p>
            <a:endParaRPr lang="da-DK" dirty="0" smtClean="0"/>
          </a:p>
          <a:p>
            <a:r>
              <a:rPr lang="da-DK" dirty="0" smtClean="0"/>
              <a:t>Vis</a:t>
            </a:r>
            <a:r>
              <a:rPr lang="da-DK" baseline="0" dirty="0" smtClean="0"/>
              <a:t> som bruger: </a:t>
            </a:r>
            <a:r>
              <a:rPr lang="da-DK" baseline="0" dirty="0" err="1" smtClean="0"/>
              <a:t>knokno</a:t>
            </a:r>
            <a:r>
              <a:rPr lang="da-DK" baseline="0" dirty="0" smtClean="0"/>
              <a:t> </a:t>
            </a:r>
            <a:r>
              <a:rPr lang="da-DK" baseline="0" dirty="0" err="1" smtClean="0"/>
              <a:t>knokno</a:t>
            </a:r>
            <a:endParaRPr lang="da-DK" baseline="0" dirty="0" smtClean="0"/>
          </a:p>
          <a:p>
            <a:endParaRPr lang="da-DK" baseline="0" dirty="0" smtClean="0"/>
          </a:p>
          <a:p>
            <a:r>
              <a:rPr lang="da-DK" baseline="0" dirty="0" smtClean="0"/>
              <a:t>Gennemgå fladen kort og opgavetyperne</a:t>
            </a:r>
          </a:p>
          <a:p>
            <a:endParaRPr lang="da-DK" baseline="0" dirty="0" smtClean="0"/>
          </a:p>
          <a:p>
            <a:endParaRPr lang="da-DK" baseline="0" dirty="0" smtClean="0"/>
          </a:p>
          <a:p>
            <a:endParaRPr lang="da-DK" baseline="0" dirty="0" smtClean="0"/>
          </a:p>
          <a:p>
            <a:r>
              <a:rPr lang="da-DK" baseline="0" dirty="0" smtClean="0"/>
              <a:t>Stille sig selv det spørgsmål? Hvorfor flytter vi ikke timer til at arbejde med opgaver ligesom </a:t>
            </a:r>
            <a:r>
              <a:rPr lang="da-DK" baseline="0" dirty="0" err="1" smtClean="0"/>
              <a:t>netskolerne</a:t>
            </a:r>
            <a:r>
              <a:rPr lang="da-DK" baseline="0" dirty="0" smtClean="0"/>
              <a:t>.</a:t>
            </a:r>
          </a:p>
          <a:p>
            <a:endParaRPr lang="da-DK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http://</a:t>
            </a:r>
            <a:r>
              <a:rPr lang="da-DK" dirty="0" err="1" smtClean="0"/>
              <a:t>netdansk.itai.dk</a:t>
            </a:r>
            <a:r>
              <a:rPr lang="da-DK" dirty="0" smtClean="0"/>
              <a:t>/mod/forum/</a:t>
            </a:r>
            <a:r>
              <a:rPr lang="da-DK" dirty="0" err="1" smtClean="0"/>
              <a:t>view.php?id</a:t>
            </a:r>
            <a:r>
              <a:rPr lang="da-DK" dirty="0" smtClean="0"/>
              <a:t>=13387: eventyr</a:t>
            </a:r>
            <a:r>
              <a:rPr lang="da-DK" baseline="0" dirty="0" smtClean="0"/>
              <a:t> 13 – 19 august</a:t>
            </a:r>
            <a:r>
              <a:rPr lang="da-DK" dirty="0" smtClean="0"/>
              <a:t>: hvordan siger man</a:t>
            </a:r>
            <a:r>
              <a:rPr lang="da-DK" baseline="0" dirty="0" smtClean="0"/>
              <a:t> det på dansk. Skrive/lytte: Blød –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Formativ feedback: http://</a:t>
            </a:r>
            <a:r>
              <a:rPr lang="da-DK" dirty="0" err="1" smtClean="0"/>
              <a:t>netdansk.itai.dk</a:t>
            </a:r>
            <a:r>
              <a:rPr lang="da-DK" dirty="0" smtClean="0"/>
              <a:t>/mod/</a:t>
            </a:r>
            <a:r>
              <a:rPr lang="da-DK" dirty="0" err="1" smtClean="0"/>
              <a:t>assignment</a:t>
            </a:r>
            <a:r>
              <a:rPr lang="da-DK" dirty="0" smtClean="0"/>
              <a:t>/</a:t>
            </a:r>
            <a:r>
              <a:rPr lang="da-DK" dirty="0" err="1" smtClean="0"/>
              <a:t>submissions.php?id</a:t>
            </a:r>
            <a:r>
              <a:rPr lang="da-DK" dirty="0" smtClean="0"/>
              <a:t>=6802&amp;userid=3909&amp;mode=</a:t>
            </a:r>
            <a:r>
              <a:rPr lang="da-DK" dirty="0" err="1" smtClean="0"/>
              <a:t>single&amp;filter</a:t>
            </a:r>
            <a:r>
              <a:rPr lang="da-DK" dirty="0" smtClean="0"/>
              <a:t>=0&amp;offset=1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dirty="0" err="1" smtClean="0"/>
              <a:t>Ebrock</a:t>
            </a:r>
            <a:r>
              <a:rPr lang="da-DK" dirty="0" smtClean="0"/>
              <a:t>:</a:t>
            </a:r>
            <a:r>
              <a:rPr lang="da-DK" baseline="0" dirty="0" smtClean="0"/>
              <a:t> hvad underviser de i</a:t>
            </a: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Kursisterne oplever en meget tæt og individuel lærerkontakt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63750B21-138C-430C-AA93-B8C16D1BAED8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9305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Fælles for begge skoler: ankerpunktet: du kan altid se hvad du skal og skulle ha’ lavet og kan få kontakt, hvilken feedback du har fået og er blevet stillet i udsigt.</a:t>
            </a:r>
          </a:p>
          <a:p>
            <a:r>
              <a:rPr lang="da-DK" dirty="0" smtClean="0"/>
              <a:t>Læringsuniverset har</a:t>
            </a:r>
            <a:r>
              <a:rPr lang="da-DK" baseline="0" dirty="0" smtClean="0"/>
              <a:t> fast grund under fødderne og mulighed for at bruge alle mulige tjenester uden for, når blot de grundlæggende spilleregler overholdes</a:t>
            </a:r>
            <a:endParaRPr lang="da-DK" dirty="0" smtClean="0"/>
          </a:p>
          <a:p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63750B21-138C-430C-AA93-B8C16D1BAED8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9305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Formativ feedback er bærende princip for begge skoler.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63750B21-138C-430C-AA93-B8C16D1BAED8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0506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 smtClean="0"/>
          </a:p>
          <a:p>
            <a:r>
              <a:rPr lang="da-DK" dirty="0" err="1" smtClean="0"/>
              <a:t>LMS’et</a:t>
            </a:r>
            <a:r>
              <a:rPr lang="da-DK" dirty="0" smtClean="0"/>
              <a:t> er ankerpunktet og her kan eleven</a:t>
            </a:r>
            <a:r>
              <a:rPr lang="da-DK" baseline="0" dirty="0" smtClean="0"/>
              <a:t> se hvad der skal ske, hvad der er sket og afleverer opgaver: </a:t>
            </a:r>
            <a:r>
              <a:rPr lang="da-DK" baseline="0" dirty="0" err="1" smtClean="0"/>
              <a:t>repetion</a:t>
            </a:r>
            <a:r>
              <a:rPr lang="da-DK" baseline="0" dirty="0" smtClean="0"/>
              <a:t> mm</a:t>
            </a:r>
            <a:r>
              <a:rPr lang="da-DK" baseline="0" dirty="0" smtClean="0"/>
              <a:t>. Automatikken bidrager til at lærerne kan koncentrere sig om at forædle de eksemplariske </a:t>
            </a:r>
            <a:r>
              <a:rPr lang="da-DK" baseline="0" dirty="0" err="1" smtClean="0"/>
              <a:t>forlbøb</a:t>
            </a:r>
            <a:r>
              <a:rPr lang="da-DK" baseline="0" dirty="0" smtClean="0"/>
              <a:t> – templates – som nye afviklinger baseres på.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63750B21-138C-430C-AA93-B8C16D1BAED8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9305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Lærersamarbejde</a:t>
            </a:r>
            <a:r>
              <a:rPr lang="da-DK" baseline="0" dirty="0" smtClean="0"/>
              <a:t> – rationel arbejdsgange med hensyn til oprettelse.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Lærerne kan nemt aktualisere det</a:t>
            </a:r>
            <a:r>
              <a:rPr lang="da-DK" baseline="0" dirty="0" smtClean="0"/>
              <a:t> virtuelle rum, ændre rækkefølge, slette eller ”lægge” indhold og aktiviteter sort, og supplere med alle former for indhold tekst, lyd, billede, opgaver mv.</a:t>
            </a:r>
            <a:endParaRPr lang="da-DK" dirty="0" smtClean="0"/>
          </a:p>
          <a:p>
            <a:pPr lvl="0"/>
            <a:endParaRPr lang="da-DK" dirty="0" smtClean="0"/>
          </a:p>
          <a:p>
            <a:pPr lvl="0"/>
            <a:endParaRPr lang="da-DK" dirty="0" smtClean="0"/>
          </a:p>
          <a:p>
            <a:pPr lvl="0"/>
            <a:r>
              <a:rPr lang="da-DK" dirty="0" smtClean="0"/>
              <a:t>Flow </a:t>
            </a:r>
            <a:r>
              <a:rPr lang="da-DK" dirty="0" smtClean="0"/>
              <a:t>og overblik</a:t>
            </a:r>
          </a:p>
          <a:p>
            <a:pPr lvl="0"/>
            <a:r>
              <a:rPr lang="da-DK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Undervisning</a:t>
            </a:r>
          </a:p>
          <a:p>
            <a:pPr lvl="0"/>
            <a:r>
              <a:rPr lang="da-DK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Samarbejde</a:t>
            </a:r>
          </a:p>
          <a:p>
            <a:pPr lvl="0"/>
            <a:r>
              <a:rPr lang="da-DK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Distribution</a:t>
            </a:r>
          </a:p>
          <a:p>
            <a:pPr lvl="0"/>
            <a:r>
              <a:rPr lang="da-DK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Produktion</a:t>
            </a:r>
          </a:p>
          <a:p>
            <a:pPr lvl="0"/>
            <a:r>
              <a:rPr lang="da-DK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Kommunikation</a:t>
            </a:r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63750B21-138C-430C-AA93-B8C16D1BAED8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1544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63750B21-138C-430C-AA93-B8C16D1BAED8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319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Læremidler: Bøger, e-bøger, i-bøger, websites, </a:t>
            </a:r>
            <a:r>
              <a:rPr lang="da-DK" dirty="0" err="1" smtClean="0"/>
              <a:t>apps</a:t>
            </a:r>
            <a:r>
              <a:rPr lang="da-DK" dirty="0" smtClean="0"/>
              <a:t>, (test, billeder, video</a:t>
            </a:r>
            <a:r>
              <a:rPr lang="da-DK" baseline="0" dirty="0" smtClean="0"/>
              <a:t> mv.)</a:t>
            </a:r>
          </a:p>
          <a:p>
            <a:r>
              <a:rPr lang="da-DK" baseline="0" dirty="0" smtClean="0"/>
              <a:t>It: fleksibel levering: via </a:t>
            </a:r>
            <a:r>
              <a:rPr lang="da-DK" baseline="0" dirty="0" err="1" smtClean="0"/>
              <a:t>uv</a:t>
            </a:r>
            <a:r>
              <a:rPr lang="da-DK" baseline="0" dirty="0" smtClean="0"/>
              <a:t>-bank, i-butik, </a:t>
            </a:r>
            <a:r>
              <a:rPr lang="da-DK" baseline="0" dirty="0" err="1" smtClean="0"/>
              <a:t>app</a:t>
            </a:r>
            <a:r>
              <a:rPr lang="da-DK" baseline="0" dirty="0" smtClean="0"/>
              <a:t>-store….</a:t>
            </a:r>
          </a:p>
          <a:p>
            <a:r>
              <a:rPr lang="da-DK" baseline="0" dirty="0" smtClean="0"/>
              <a:t>Læring: krydsfelt: hvor vi sælger </a:t>
            </a:r>
            <a:r>
              <a:rPr lang="da-DK" baseline="0" dirty="0" err="1" smtClean="0"/>
              <a:t>know</a:t>
            </a:r>
            <a:r>
              <a:rPr lang="da-DK" baseline="0" dirty="0" smtClean="0"/>
              <a:t> </a:t>
            </a:r>
            <a:r>
              <a:rPr lang="da-DK" baseline="0" dirty="0" err="1" smtClean="0"/>
              <a:t>how</a:t>
            </a:r>
            <a:r>
              <a:rPr lang="da-DK" baseline="0" dirty="0" smtClean="0"/>
              <a:t> om tilrettelæggelse af læreprocesser: indhold, pædagogik og relevante it-værktøjer: </a:t>
            </a:r>
          </a:p>
          <a:p>
            <a:r>
              <a:rPr lang="da-DK" baseline="0" dirty="0" smtClean="0"/>
              <a:t>IT: understøtte: den fleksible levering, og reducere og optimere skolernes administration, markedsføring, ledelse så de kan profilere sig og fokusere på kerneydelsen uddannelse</a:t>
            </a:r>
          </a:p>
          <a:p>
            <a:r>
              <a:rPr lang="da-DK" baseline="0" dirty="0" smtClean="0"/>
              <a:t>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63750B21-138C-430C-AA93-B8C16D1BAED8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319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Læremidler: Bøger, e-bøger, i-bøger, websites, </a:t>
            </a:r>
            <a:r>
              <a:rPr lang="da-DK" dirty="0" err="1" smtClean="0"/>
              <a:t>apps</a:t>
            </a:r>
            <a:r>
              <a:rPr lang="da-DK" dirty="0" smtClean="0"/>
              <a:t>, (test, billeder, video</a:t>
            </a:r>
            <a:r>
              <a:rPr lang="da-DK" baseline="0" dirty="0" smtClean="0"/>
              <a:t> mv.)</a:t>
            </a:r>
          </a:p>
          <a:p>
            <a:r>
              <a:rPr lang="da-DK" baseline="0" dirty="0" smtClean="0"/>
              <a:t>It: fleksibel levering: via </a:t>
            </a:r>
            <a:r>
              <a:rPr lang="da-DK" baseline="0" dirty="0" err="1" smtClean="0"/>
              <a:t>uv</a:t>
            </a:r>
            <a:r>
              <a:rPr lang="da-DK" baseline="0" dirty="0" smtClean="0"/>
              <a:t>-bank, i-butik, </a:t>
            </a:r>
            <a:r>
              <a:rPr lang="da-DK" baseline="0" dirty="0" err="1" smtClean="0"/>
              <a:t>app</a:t>
            </a:r>
            <a:r>
              <a:rPr lang="da-DK" baseline="0" dirty="0" smtClean="0"/>
              <a:t>-store….</a:t>
            </a:r>
          </a:p>
          <a:p>
            <a:r>
              <a:rPr lang="da-DK" baseline="0" dirty="0" smtClean="0"/>
              <a:t>Læring: krydsfelt: hvor vi sælger </a:t>
            </a:r>
            <a:r>
              <a:rPr lang="da-DK" baseline="0" dirty="0" err="1" smtClean="0"/>
              <a:t>know</a:t>
            </a:r>
            <a:r>
              <a:rPr lang="da-DK" baseline="0" dirty="0" smtClean="0"/>
              <a:t> </a:t>
            </a:r>
            <a:r>
              <a:rPr lang="da-DK" baseline="0" dirty="0" err="1" smtClean="0"/>
              <a:t>how</a:t>
            </a:r>
            <a:r>
              <a:rPr lang="da-DK" baseline="0" dirty="0" smtClean="0"/>
              <a:t> om tilrettelæggelse af læreprocesser: indhold, pædagogik og relevante it-værktøjer: </a:t>
            </a:r>
          </a:p>
          <a:p>
            <a:r>
              <a:rPr lang="da-DK" baseline="0" dirty="0" smtClean="0"/>
              <a:t>IT: understøtte: den fleksible levering, og reducere og optimere skolernes administration, markedsføring, ledelse så de kan profilere sig og fokusere på kerneydelsen uddannelse</a:t>
            </a:r>
          </a:p>
          <a:p>
            <a:r>
              <a:rPr lang="da-DK" baseline="0" dirty="0" smtClean="0"/>
              <a:t>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63750B21-138C-430C-AA93-B8C16D1BAED8}" type="slidenum">
              <a:rPr lang="da-DK" smtClean="0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319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1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Shape 30"/>
          <p:cNvGrpSpPr/>
          <p:nvPr/>
        </p:nvGrpSpPr>
        <p:grpSpPr>
          <a:xfrm>
            <a:off x="1321825" y="622750"/>
            <a:ext cx="6494075" cy="4124000"/>
            <a:chOff x="1321825" y="622750"/>
            <a:chExt cx="6494075" cy="4124000"/>
          </a:xfrm>
        </p:grpSpPr>
        <p:sp>
          <p:nvSpPr>
            <p:cNvPr id="31" name="Shape 31"/>
            <p:cNvSpPr/>
            <p:nvPr/>
          </p:nvSpPr>
          <p:spPr>
            <a:xfrm>
              <a:off x="1328100" y="622750"/>
              <a:ext cx="6487800" cy="3494999"/>
            </a:xfrm>
            <a:prstGeom prst="rect">
              <a:avLst/>
            </a:prstGeom>
            <a:solidFill>
              <a:srgbClr val="FBAD2B"/>
            </a:solidFill>
            <a:ln w="19050" cap="flat">
              <a:solidFill>
                <a:srgbClr val="FBAD2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10800000">
              <a:off x="1321825" y="4123950"/>
              <a:ext cx="641699" cy="622799"/>
            </a:xfrm>
            <a:prstGeom prst="rtTriangle">
              <a:avLst/>
            </a:prstGeom>
            <a:solidFill>
              <a:srgbClr val="D1902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 v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786"/>
            <a:ext cx="7772400" cy="1101873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7914"/>
            <a:ext cx="6400800" cy="1314815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44008" y="4743048"/>
            <a:ext cx="936104" cy="22723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4C55BE5-E575-ED47-A1F5-BFFA118811D7}" type="datetime1">
              <a:rPr lang="da-DK" smtClean="0"/>
              <a:t>17/09/14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7704" y="4743048"/>
            <a:ext cx="2679576" cy="22723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Jens Jørgen Jørgensen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52120" y="4743048"/>
            <a:ext cx="442392" cy="22723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A6F5D92-ECE9-4C30-8D55-B11C3AFD8FFF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81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Open Sans"/>
              <a:buNone/>
              <a:defRPr sz="36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rgbClr val="FBAD2B"/>
              </a:buClr>
              <a:buSzPct val="100000"/>
              <a:buFont typeface="Open Sans"/>
              <a:defRPr sz="3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>
              <a:spcBef>
                <a:spcPts val="480"/>
              </a:spcBef>
              <a:buClr>
                <a:srgbClr val="FBAD2B"/>
              </a:buClr>
              <a:buSzPct val="100000"/>
              <a:buFont typeface="Open Sans"/>
              <a:defRPr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>
              <a:spcBef>
                <a:spcPts val="480"/>
              </a:spcBef>
              <a:buClr>
                <a:srgbClr val="FBAD2B"/>
              </a:buClr>
              <a:buSzPct val="100000"/>
              <a:buFont typeface="Open Sans"/>
              <a:defRPr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>
              <a:spcBef>
                <a:spcPts val="360"/>
              </a:spcBef>
              <a:buClr>
                <a:srgbClr val="FBAD2B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>
              <a:spcBef>
                <a:spcPts val="360"/>
              </a:spcBef>
              <a:buClr>
                <a:srgbClr val="FBAD2B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>
              <a:spcBef>
                <a:spcPts val="360"/>
              </a:spcBef>
              <a:buClr>
                <a:srgbClr val="FBAD2B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>
              <a:spcBef>
                <a:spcPts val="360"/>
              </a:spcBef>
              <a:buClr>
                <a:srgbClr val="FBAD2B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pic>
        <p:nvPicPr>
          <p:cNvPr id="7" name="Shape 7"/>
          <p:cNvPicPr preferRelativeResize="0"/>
          <p:nvPr/>
        </p:nvPicPr>
        <p:blipFill>
          <a:blip r:embed="rId7"/>
          <a:stretch>
            <a:fillRect/>
          </a:stretch>
        </p:blipFill>
        <p:spPr>
          <a:xfrm>
            <a:off x="8457300" y="4619775"/>
            <a:ext cx="439000" cy="3458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hape 8"/>
          <p:cNvCxnSpPr/>
          <p:nvPr/>
        </p:nvCxnSpPr>
        <p:spPr>
          <a:xfrm>
            <a:off x="381275" y="4918325"/>
            <a:ext cx="8514899" cy="25500"/>
          </a:xfrm>
          <a:prstGeom prst="straightConnector1">
            <a:avLst/>
          </a:prstGeom>
          <a:noFill/>
          <a:ln w="19050" cap="flat">
            <a:solidFill>
              <a:srgbClr val="FBAD2B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" name="Shape 9"/>
          <p:cNvCxnSpPr/>
          <p:nvPr/>
        </p:nvCxnSpPr>
        <p:spPr>
          <a:xfrm>
            <a:off x="381275" y="205975"/>
            <a:ext cx="8514899" cy="25500"/>
          </a:xfrm>
          <a:prstGeom prst="straightConnector1">
            <a:avLst/>
          </a:prstGeom>
          <a:noFill/>
          <a:ln w="19050" cap="flat">
            <a:solidFill>
              <a:srgbClr val="FBAD2B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4" r:id="rId4"/>
    <p:sldLayoutId id="2147483656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644008" y="4876093"/>
            <a:ext cx="936104" cy="227235"/>
          </a:xfrm>
        </p:spPr>
        <p:txBody>
          <a:bodyPr/>
          <a:lstStyle/>
          <a:p>
            <a:fld id="{F4C55BE5-E575-ED47-A1F5-BFFA118811D7}" type="datetime1">
              <a:rPr lang="da-DK" smtClean="0"/>
              <a:t>17/09/14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907704" y="4851903"/>
            <a:ext cx="2679576" cy="227235"/>
          </a:xfrm>
        </p:spPr>
        <p:txBody>
          <a:bodyPr/>
          <a:lstStyle/>
          <a:p>
            <a:r>
              <a:rPr lang="da-DK" dirty="0" smtClean="0"/>
              <a:t>Jens Jørgen Jørgensen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5652120" y="4876093"/>
            <a:ext cx="442392" cy="227235"/>
          </a:xfrm>
        </p:spPr>
        <p:txBody>
          <a:bodyPr/>
          <a:lstStyle/>
          <a:p>
            <a:fld id="{3A6F5D92-ECE9-4C30-8D55-B11C3AFD8FFF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1981200" y="514493"/>
            <a:ext cx="6324600" cy="3704349"/>
          </a:xfrm>
          <a:prstGeom prst="cloudCallout">
            <a:avLst>
              <a:gd name="adj1" fmla="val -59287"/>
              <a:gd name="adj2" fmla="val 1952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0" hangingPunct="0"/>
            <a:r>
              <a:rPr kumimoji="1" lang="da-DK" sz="2800" b="1" dirty="0">
                <a:latin typeface="Tahoma" charset="0"/>
              </a:rPr>
              <a:t>Du kan ikke lære et </a:t>
            </a:r>
            <a:br>
              <a:rPr kumimoji="1" lang="da-DK" sz="2800" b="1" dirty="0">
                <a:latin typeface="Tahoma" charset="0"/>
              </a:rPr>
            </a:br>
            <a:r>
              <a:rPr kumimoji="1" lang="da-DK" sz="2800" b="1" dirty="0">
                <a:latin typeface="Tahoma" charset="0"/>
              </a:rPr>
              <a:t>menneske noget. </a:t>
            </a:r>
            <a:br>
              <a:rPr kumimoji="1" lang="da-DK" sz="2800" b="1" dirty="0">
                <a:latin typeface="Tahoma" charset="0"/>
              </a:rPr>
            </a:br>
            <a:r>
              <a:rPr kumimoji="1" lang="da-DK" sz="2800" b="1" dirty="0">
                <a:latin typeface="Tahoma" charset="0"/>
              </a:rPr>
              <a:t>Du kan kun hjælpe det til at </a:t>
            </a:r>
            <a:br>
              <a:rPr kumimoji="1" lang="da-DK" sz="2800" b="1" dirty="0">
                <a:latin typeface="Tahoma" charset="0"/>
              </a:rPr>
            </a:br>
            <a:r>
              <a:rPr kumimoji="1" lang="da-DK" sz="2800" b="1" dirty="0">
                <a:latin typeface="Tahoma" charset="0"/>
              </a:rPr>
              <a:t>opdage det i sig selv</a:t>
            </a:r>
            <a:endParaRPr lang="da-DK" sz="2800" b="1" i="1" dirty="0">
              <a:latin typeface="Arial" charset="0"/>
            </a:endParaRPr>
          </a:p>
          <a:p>
            <a:pPr algn="ctr" eaLnBrk="0" hangingPunct="0"/>
            <a:r>
              <a:rPr kumimoji="1" lang="da-DK" sz="1400" dirty="0">
                <a:latin typeface="Tahoma" charset="0"/>
              </a:rPr>
              <a:t>(</a:t>
            </a:r>
            <a:r>
              <a:rPr kumimoji="1" lang="da-DK" sz="1400" dirty="0" err="1">
                <a:latin typeface="Tahoma" charset="0"/>
              </a:rPr>
              <a:t>Galileio</a:t>
            </a:r>
            <a:r>
              <a:rPr kumimoji="1" lang="da-DK" sz="1400" dirty="0">
                <a:latin typeface="Tahoma" charset="0"/>
              </a:rPr>
              <a:t> </a:t>
            </a:r>
            <a:r>
              <a:rPr kumimoji="1" lang="da-DK" sz="1400" dirty="0" err="1">
                <a:latin typeface="Tahoma" charset="0"/>
              </a:rPr>
              <a:t>Galilei</a:t>
            </a:r>
            <a:r>
              <a:rPr kumimoji="1" lang="da-DK" sz="1400" dirty="0">
                <a:latin typeface="Tahoma" charset="0"/>
              </a:rPr>
              <a:t>)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685800" y="3052658"/>
            <a:ext cx="1143000" cy="1714976"/>
            <a:chOff x="481" y="1844"/>
            <a:chExt cx="406" cy="807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610" y="1889"/>
              <a:ext cx="159" cy="176"/>
            </a:xfrm>
            <a:custGeom>
              <a:avLst/>
              <a:gdLst>
                <a:gd name="T0" fmla="*/ 249 w 477"/>
                <a:gd name="T1" fmla="*/ 122 h 529"/>
                <a:gd name="T2" fmla="*/ 207 w 477"/>
                <a:gd name="T3" fmla="*/ 68 h 529"/>
                <a:gd name="T4" fmla="*/ 148 w 477"/>
                <a:gd name="T5" fmla="*/ 27 h 529"/>
                <a:gd name="T6" fmla="*/ 96 w 477"/>
                <a:gd name="T7" fmla="*/ 0 h 529"/>
                <a:gd name="T8" fmla="*/ 55 w 477"/>
                <a:gd name="T9" fmla="*/ 7 h 529"/>
                <a:gd name="T10" fmla="*/ 24 w 477"/>
                <a:gd name="T11" fmla="*/ 37 h 529"/>
                <a:gd name="T12" fmla="*/ 0 w 477"/>
                <a:gd name="T13" fmla="*/ 129 h 529"/>
                <a:gd name="T14" fmla="*/ 10 w 477"/>
                <a:gd name="T15" fmla="*/ 235 h 529"/>
                <a:gd name="T16" fmla="*/ 35 w 477"/>
                <a:gd name="T17" fmla="*/ 336 h 529"/>
                <a:gd name="T18" fmla="*/ 62 w 477"/>
                <a:gd name="T19" fmla="*/ 414 h 529"/>
                <a:gd name="T20" fmla="*/ 114 w 477"/>
                <a:gd name="T21" fmla="*/ 495 h 529"/>
                <a:gd name="T22" fmla="*/ 159 w 477"/>
                <a:gd name="T23" fmla="*/ 529 h 529"/>
                <a:gd name="T24" fmla="*/ 221 w 477"/>
                <a:gd name="T25" fmla="*/ 529 h 529"/>
                <a:gd name="T26" fmla="*/ 283 w 477"/>
                <a:gd name="T27" fmla="*/ 506 h 529"/>
                <a:gd name="T28" fmla="*/ 314 w 477"/>
                <a:gd name="T29" fmla="*/ 447 h 529"/>
                <a:gd name="T30" fmla="*/ 331 w 477"/>
                <a:gd name="T31" fmla="*/ 373 h 529"/>
                <a:gd name="T32" fmla="*/ 325 w 477"/>
                <a:gd name="T33" fmla="*/ 282 h 529"/>
                <a:gd name="T34" fmla="*/ 470 w 477"/>
                <a:gd name="T35" fmla="*/ 292 h 529"/>
                <a:gd name="T36" fmla="*/ 477 w 477"/>
                <a:gd name="T37" fmla="*/ 251 h 529"/>
                <a:gd name="T38" fmla="*/ 311 w 477"/>
                <a:gd name="T39" fmla="*/ 235 h 529"/>
                <a:gd name="T40" fmla="*/ 270 w 477"/>
                <a:gd name="T41" fmla="*/ 140 h 529"/>
                <a:gd name="T42" fmla="*/ 249 w 477"/>
                <a:gd name="T43" fmla="*/ 122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77" h="529">
                  <a:moveTo>
                    <a:pt x="249" y="122"/>
                  </a:moveTo>
                  <a:lnTo>
                    <a:pt x="207" y="68"/>
                  </a:lnTo>
                  <a:lnTo>
                    <a:pt x="148" y="27"/>
                  </a:lnTo>
                  <a:lnTo>
                    <a:pt x="96" y="0"/>
                  </a:lnTo>
                  <a:lnTo>
                    <a:pt x="55" y="7"/>
                  </a:lnTo>
                  <a:lnTo>
                    <a:pt x="24" y="37"/>
                  </a:lnTo>
                  <a:lnTo>
                    <a:pt x="0" y="129"/>
                  </a:lnTo>
                  <a:lnTo>
                    <a:pt x="10" y="235"/>
                  </a:lnTo>
                  <a:lnTo>
                    <a:pt x="35" y="336"/>
                  </a:lnTo>
                  <a:lnTo>
                    <a:pt x="62" y="414"/>
                  </a:lnTo>
                  <a:lnTo>
                    <a:pt x="114" y="495"/>
                  </a:lnTo>
                  <a:lnTo>
                    <a:pt x="159" y="529"/>
                  </a:lnTo>
                  <a:lnTo>
                    <a:pt x="221" y="529"/>
                  </a:lnTo>
                  <a:lnTo>
                    <a:pt x="283" y="506"/>
                  </a:lnTo>
                  <a:lnTo>
                    <a:pt x="314" y="447"/>
                  </a:lnTo>
                  <a:lnTo>
                    <a:pt x="331" y="373"/>
                  </a:lnTo>
                  <a:lnTo>
                    <a:pt x="325" y="282"/>
                  </a:lnTo>
                  <a:lnTo>
                    <a:pt x="470" y="292"/>
                  </a:lnTo>
                  <a:lnTo>
                    <a:pt x="477" y="251"/>
                  </a:lnTo>
                  <a:lnTo>
                    <a:pt x="311" y="235"/>
                  </a:lnTo>
                  <a:lnTo>
                    <a:pt x="270" y="140"/>
                  </a:lnTo>
                  <a:lnTo>
                    <a:pt x="249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481" y="1844"/>
              <a:ext cx="183" cy="282"/>
            </a:xfrm>
            <a:custGeom>
              <a:avLst/>
              <a:gdLst>
                <a:gd name="T0" fmla="*/ 320 w 549"/>
                <a:gd name="T1" fmla="*/ 20 h 848"/>
                <a:gd name="T2" fmla="*/ 389 w 549"/>
                <a:gd name="T3" fmla="*/ 0 h 848"/>
                <a:gd name="T4" fmla="*/ 445 w 549"/>
                <a:gd name="T5" fmla="*/ 3 h 848"/>
                <a:gd name="T6" fmla="*/ 486 w 549"/>
                <a:gd name="T7" fmla="*/ 34 h 848"/>
                <a:gd name="T8" fmla="*/ 515 w 549"/>
                <a:gd name="T9" fmla="*/ 82 h 848"/>
                <a:gd name="T10" fmla="*/ 504 w 549"/>
                <a:gd name="T11" fmla="*/ 132 h 848"/>
                <a:gd name="T12" fmla="*/ 466 w 549"/>
                <a:gd name="T13" fmla="*/ 132 h 848"/>
                <a:gd name="T14" fmla="*/ 476 w 549"/>
                <a:gd name="T15" fmla="*/ 91 h 848"/>
                <a:gd name="T16" fmla="*/ 445 w 549"/>
                <a:gd name="T17" fmla="*/ 55 h 848"/>
                <a:gd name="T18" fmla="*/ 414 w 549"/>
                <a:gd name="T19" fmla="*/ 41 h 848"/>
                <a:gd name="T20" fmla="*/ 362 w 549"/>
                <a:gd name="T21" fmla="*/ 55 h 848"/>
                <a:gd name="T22" fmla="*/ 383 w 549"/>
                <a:gd name="T23" fmla="*/ 95 h 848"/>
                <a:gd name="T24" fmla="*/ 389 w 549"/>
                <a:gd name="T25" fmla="*/ 132 h 848"/>
                <a:gd name="T26" fmla="*/ 383 w 549"/>
                <a:gd name="T27" fmla="*/ 163 h 848"/>
                <a:gd name="T28" fmla="*/ 331 w 549"/>
                <a:gd name="T29" fmla="*/ 177 h 848"/>
                <a:gd name="T30" fmla="*/ 276 w 549"/>
                <a:gd name="T31" fmla="*/ 166 h 848"/>
                <a:gd name="T32" fmla="*/ 265 w 549"/>
                <a:gd name="T33" fmla="*/ 142 h 848"/>
                <a:gd name="T34" fmla="*/ 207 w 549"/>
                <a:gd name="T35" fmla="*/ 207 h 848"/>
                <a:gd name="T36" fmla="*/ 172 w 549"/>
                <a:gd name="T37" fmla="*/ 278 h 848"/>
                <a:gd name="T38" fmla="*/ 124 w 549"/>
                <a:gd name="T39" fmla="*/ 370 h 848"/>
                <a:gd name="T40" fmla="*/ 93 w 549"/>
                <a:gd name="T41" fmla="*/ 451 h 848"/>
                <a:gd name="T42" fmla="*/ 79 w 549"/>
                <a:gd name="T43" fmla="*/ 529 h 848"/>
                <a:gd name="T44" fmla="*/ 90 w 549"/>
                <a:gd name="T45" fmla="*/ 570 h 848"/>
                <a:gd name="T46" fmla="*/ 145 w 549"/>
                <a:gd name="T47" fmla="*/ 621 h 848"/>
                <a:gd name="T48" fmla="*/ 259 w 549"/>
                <a:gd name="T49" fmla="*/ 665 h 848"/>
                <a:gd name="T50" fmla="*/ 320 w 549"/>
                <a:gd name="T51" fmla="*/ 685 h 848"/>
                <a:gd name="T52" fmla="*/ 383 w 549"/>
                <a:gd name="T53" fmla="*/ 695 h 848"/>
                <a:gd name="T54" fmla="*/ 476 w 549"/>
                <a:gd name="T55" fmla="*/ 732 h 848"/>
                <a:gd name="T56" fmla="*/ 545 w 549"/>
                <a:gd name="T57" fmla="*/ 756 h 848"/>
                <a:gd name="T58" fmla="*/ 549 w 549"/>
                <a:gd name="T59" fmla="*/ 803 h 848"/>
                <a:gd name="T60" fmla="*/ 515 w 549"/>
                <a:gd name="T61" fmla="*/ 838 h 848"/>
                <a:gd name="T62" fmla="*/ 473 w 549"/>
                <a:gd name="T63" fmla="*/ 848 h 848"/>
                <a:gd name="T64" fmla="*/ 410 w 549"/>
                <a:gd name="T65" fmla="*/ 817 h 848"/>
                <a:gd name="T66" fmla="*/ 265 w 549"/>
                <a:gd name="T67" fmla="*/ 743 h 848"/>
                <a:gd name="T68" fmla="*/ 145 w 549"/>
                <a:gd name="T69" fmla="*/ 692 h 848"/>
                <a:gd name="T70" fmla="*/ 62 w 549"/>
                <a:gd name="T71" fmla="*/ 634 h 848"/>
                <a:gd name="T72" fmla="*/ 6 w 549"/>
                <a:gd name="T73" fmla="*/ 583 h 848"/>
                <a:gd name="T74" fmla="*/ 0 w 549"/>
                <a:gd name="T75" fmla="*/ 522 h 848"/>
                <a:gd name="T76" fmla="*/ 30 w 549"/>
                <a:gd name="T77" fmla="*/ 440 h 848"/>
                <a:gd name="T78" fmla="*/ 93 w 549"/>
                <a:gd name="T79" fmla="*/ 318 h 848"/>
                <a:gd name="T80" fmla="*/ 151 w 549"/>
                <a:gd name="T81" fmla="*/ 217 h 848"/>
                <a:gd name="T82" fmla="*/ 224 w 549"/>
                <a:gd name="T83" fmla="*/ 112 h 848"/>
                <a:gd name="T84" fmla="*/ 280 w 549"/>
                <a:gd name="T85" fmla="*/ 50 h 848"/>
                <a:gd name="T86" fmla="*/ 349 w 549"/>
                <a:gd name="T87" fmla="*/ 20 h 848"/>
                <a:gd name="T88" fmla="*/ 320 w 549"/>
                <a:gd name="T89" fmla="*/ 20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49" h="848">
                  <a:moveTo>
                    <a:pt x="320" y="20"/>
                  </a:moveTo>
                  <a:lnTo>
                    <a:pt x="389" y="0"/>
                  </a:lnTo>
                  <a:lnTo>
                    <a:pt x="445" y="3"/>
                  </a:lnTo>
                  <a:lnTo>
                    <a:pt x="486" y="34"/>
                  </a:lnTo>
                  <a:lnTo>
                    <a:pt x="515" y="82"/>
                  </a:lnTo>
                  <a:lnTo>
                    <a:pt x="504" y="132"/>
                  </a:lnTo>
                  <a:lnTo>
                    <a:pt x="466" y="132"/>
                  </a:lnTo>
                  <a:lnTo>
                    <a:pt x="476" y="91"/>
                  </a:lnTo>
                  <a:lnTo>
                    <a:pt x="445" y="55"/>
                  </a:lnTo>
                  <a:lnTo>
                    <a:pt x="414" y="41"/>
                  </a:lnTo>
                  <a:lnTo>
                    <a:pt x="362" y="55"/>
                  </a:lnTo>
                  <a:lnTo>
                    <a:pt x="383" y="95"/>
                  </a:lnTo>
                  <a:lnTo>
                    <a:pt x="389" y="132"/>
                  </a:lnTo>
                  <a:lnTo>
                    <a:pt x="383" y="163"/>
                  </a:lnTo>
                  <a:lnTo>
                    <a:pt x="331" y="177"/>
                  </a:lnTo>
                  <a:lnTo>
                    <a:pt x="276" y="166"/>
                  </a:lnTo>
                  <a:lnTo>
                    <a:pt x="265" y="142"/>
                  </a:lnTo>
                  <a:lnTo>
                    <a:pt x="207" y="207"/>
                  </a:lnTo>
                  <a:lnTo>
                    <a:pt x="172" y="278"/>
                  </a:lnTo>
                  <a:lnTo>
                    <a:pt x="124" y="370"/>
                  </a:lnTo>
                  <a:lnTo>
                    <a:pt x="93" y="451"/>
                  </a:lnTo>
                  <a:lnTo>
                    <a:pt x="79" y="529"/>
                  </a:lnTo>
                  <a:lnTo>
                    <a:pt x="90" y="570"/>
                  </a:lnTo>
                  <a:lnTo>
                    <a:pt x="145" y="621"/>
                  </a:lnTo>
                  <a:lnTo>
                    <a:pt x="259" y="665"/>
                  </a:lnTo>
                  <a:lnTo>
                    <a:pt x="320" y="685"/>
                  </a:lnTo>
                  <a:lnTo>
                    <a:pt x="383" y="695"/>
                  </a:lnTo>
                  <a:lnTo>
                    <a:pt x="476" y="732"/>
                  </a:lnTo>
                  <a:lnTo>
                    <a:pt x="545" y="756"/>
                  </a:lnTo>
                  <a:lnTo>
                    <a:pt x="549" y="803"/>
                  </a:lnTo>
                  <a:lnTo>
                    <a:pt x="515" y="838"/>
                  </a:lnTo>
                  <a:lnTo>
                    <a:pt x="473" y="848"/>
                  </a:lnTo>
                  <a:lnTo>
                    <a:pt x="410" y="817"/>
                  </a:lnTo>
                  <a:lnTo>
                    <a:pt x="265" y="743"/>
                  </a:lnTo>
                  <a:lnTo>
                    <a:pt x="145" y="692"/>
                  </a:lnTo>
                  <a:lnTo>
                    <a:pt x="62" y="634"/>
                  </a:lnTo>
                  <a:lnTo>
                    <a:pt x="6" y="583"/>
                  </a:lnTo>
                  <a:lnTo>
                    <a:pt x="0" y="522"/>
                  </a:lnTo>
                  <a:lnTo>
                    <a:pt x="30" y="440"/>
                  </a:lnTo>
                  <a:lnTo>
                    <a:pt x="93" y="318"/>
                  </a:lnTo>
                  <a:lnTo>
                    <a:pt x="151" y="217"/>
                  </a:lnTo>
                  <a:lnTo>
                    <a:pt x="224" y="112"/>
                  </a:lnTo>
                  <a:lnTo>
                    <a:pt x="280" y="50"/>
                  </a:lnTo>
                  <a:lnTo>
                    <a:pt x="349" y="20"/>
                  </a:lnTo>
                  <a:lnTo>
                    <a:pt x="320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653" y="2078"/>
              <a:ext cx="96" cy="265"/>
            </a:xfrm>
            <a:custGeom>
              <a:avLst/>
              <a:gdLst>
                <a:gd name="T0" fmla="*/ 17 w 287"/>
                <a:gd name="T1" fmla="*/ 62 h 796"/>
                <a:gd name="T2" fmla="*/ 28 w 287"/>
                <a:gd name="T3" fmla="*/ 21 h 796"/>
                <a:gd name="T4" fmla="*/ 73 w 287"/>
                <a:gd name="T5" fmla="*/ 0 h 796"/>
                <a:gd name="T6" fmla="*/ 113 w 287"/>
                <a:gd name="T7" fmla="*/ 0 h 796"/>
                <a:gd name="T8" fmla="*/ 166 w 287"/>
                <a:gd name="T9" fmla="*/ 31 h 796"/>
                <a:gd name="T10" fmla="*/ 215 w 287"/>
                <a:gd name="T11" fmla="*/ 102 h 796"/>
                <a:gd name="T12" fmla="*/ 249 w 287"/>
                <a:gd name="T13" fmla="*/ 177 h 796"/>
                <a:gd name="T14" fmla="*/ 266 w 287"/>
                <a:gd name="T15" fmla="*/ 278 h 796"/>
                <a:gd name="T16" fmla="*/ 280 w 287"/>
                <a:gd name="T17" fmla="*/ 397 h 796"/>
                <a:gd name="T18" fmla="*/ 287 w 287"/>
                <a:gd name="T19" fmla="*/ 511 h 796"/>
                <a:gd name="T20" fmla="*/ 287 w 287"/>
                <a:gd name="T21" fmla="*/ 660 h 796"/>
                <a:gd name="T22" fmla="*/ 266 w 287"/>
                <a:gd name="T23" fmla="*/ 752 h 796"/>
                <a:gd name="T24" fmla="*/ 228 w 287"/>
                <a:gd name="T25" fmla="*/ 786 h 796"/>
                <a:gd name="T26" fmla="*/ 163 w 287"/>
                <a:gd name="T27" fmla="*/ 796 h 796"/>
                <a:gd name="T28" fmla="*/ 94 w 287"/>
                <a:gd name="T29" fmla="*/ 793 h 796"/>
                <a:gd name="T30" fmla="*/ 58 w 287"/>
                <a:gd name="T31" fmla="*/ 752 h 796"/>
                <a:gd name="T32" fmla="*/ 38 w 287"/>
                <a:gd name="T33" fmla="*/ 681 h 796"/>
                <a:gd name="T34" fmla="*/ 21 w 287"/>
                <a:gd name="T35" fmla="*/ 610 h 796"/>
                <a:gd name="T36" fmla="*/ 7 w 287"/>
                <a:gd name="T37" fmla="*/ 481 h 796"/>
                <a:gd name="T38" fmla="*/ 0 w 287"/>
                <a:gd name="T39" fmla="*/ 336 h 796"/>
                <a:gd name="T40" fmla="*/ 0 w 287"/>
                <a:gd name="T41" fmla="*/ 166 h 796"/>
                <a:gd name="T42" fmla="*/ 17 w 287"/>
                <a:gd name="T43" fmla="*/ 92 h 796"/>
                <a:gd name="T44" fmla="*/ 17 w 287"/>
                <a:gd name="T45" fmla="*/ 62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87" h="796">
                  <a:moveTo>
                    <a:pt x="17" y="62"/>
                  </a:moveTo>
                  <a:lnTo>
                    <a:pt x="28" y="21"/>
                  </a:lnTo>
                  <a:lnTo>
                    <a:pt x="73" y="0"/>
                  </a:lnTo>
                  <a:lnTo>
                    <a:pt x="113" y="0"/>
                  </a:lnTo>
                  <a:lnTo>
                    <a:pt x="166" y="31"/>
                  </a:lnTo>
                  <a:lnTo>
                    <a:pt x="215" y="102"/>
                  </a:lnTo>
                  <a:lnTo>
                    <a:pt x="249" y="177"/>
                  </a:lnTo>
                  <a:lnTo>
                    <a:pt x="266" y="278"/>
                  </a:lnTo>
                  <a:lnTo>
                    <a:pt x="280" y="397"/>
                  </a:lnTo>
                  <a:lnTo>
                    <a:pt x="287" y="511"/>
                  </a:lnTo>
                  <a:lnTo>
                    <a:pt x="287" y="660"/>
                  </a:lnTo>
                  <a:lnTo>
                    <a:pt x="266" y="752"/>
                  </a:lnTo>
                  <a:lnTo>
                    <a:pt x="228" y="786"/>
                  </a:lnTo>
                  <a:lnTo>
                    <a:pt x="163" y="796"/>
                  </a:lnTo>
                  <a:lnTo>
                    <a:pt x="94" y="793"/>
                  </a:lnTo>
                  <a:lnTo>
                    <a:pt x="58" y="752"/>
                  </a:lnTo>
                  <a:lnTo>
                    <a:pt x="38" y="681"/>
                  </a:lnTo>
                  <a:lnTo>
                    <a:pt x="21" y="610"/>
                  </a:lnTo>
                  <a:lnTo>
                    <a:pt x="7" y="481"/>
                  </a:lnTo>
                  <a:lnTo>
                    <a:pt x="0" y="336"/>
                  </a:lnTo>
                  <a:lnTo>
                    <a:pt x="0" y="166"/>
                  </a:lnTo>
                  <a:lnTo>
                    <a:pt x="17" y="92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697" y="2085"/>
              <a:ext cx="147" cy="204"/>
            </a:xfrm>
            <a:custGeom>
              <a:avLst/>
              <a:gdLst>
                <a:gd name="T0" fmla="*/ 24 w 439"/>
                <a:gd name="T1" fmla="*/ 0 h 611"/>
                <a:gd name="T2" fmla="*/ 114 w 439"/>
                <a:gd name="T3" fmla="*/ 11 h 611"/>
                <a:gd name="T4" fmla="*/ 207 w 439"/>
                <a:gd name="T5" fmla="*/ 27 h 611"/>
                <a:gd name="T6" fmla="*/ 304 w 439"/>
                <a:gd name="T7" fmla="*/ 82 h 611"/>
                <a:gd name="T8" fmla="*/ 373 w 439"/>
                <a:gd name="T9" fmla="*/ 122 h 611"/>
                <a:gd name="T10" fmla="*/ 418 w 439"/>
                <a:gd name="T11" fmla="*/ 181 h 611"/>
                <a:gd name="T12" fmla="*/ 439 w 439"/>
                <a:gd name="T13" fmla="*/ 214 h 611"/>
                <a:gd name="T14" fmla="*/ 397 w 439"/>
                <a:gd name="T15" fmla="*/ 313 h 611"/>
                <a:gd name="T16" fmla="*/ 331 w 439"/>
                <a:gd name="T17" fmla="*/ 374 h 611"/>
                <a:gd name="T18" fmla="*/ 252 w 439"/>
                <a:gd name="T19" fmla="*/ 417 h 611"/>
                <a:gd name="T20" fmla="*/ 210 w 439"/>
                <a:gd name="T21" fmla="*/ 444 h 611"/>
                <a:gd name="T22" fmla="*/ 138 w 439"/>
                <a:gd name="T23" fmla="*/ 458 h 611"/>
                <a:gd name="T24" fmla="*/ 135 w 439"/>
                <a:gd name="T25" fmla="*/ 485 h 611"/>
                <a:gd name="T26" fmla="*/ 190 w 439"/>
                <a:gd name="T27" fmla="*/ 509 h 611"/>
                <a:gd name="T28" fmla="*/ 269 w 439"/>
                <a:gd name="T29" fmla="*/ 530 h 611"/>
                <a:gd name="T30" fmla="*/ 345 w 439"/>
                <a:gd name="T31" fmla="*/ 571 h 611"/>
                <a:gd name="T32" fmla="*/ 314 w 439"/>
                <a:gd name="T33" fmla="*/ 601 h 611"/>
                <a:gd name="T34" fmla="*/ 283 w 439"/>
                <a:gd name="T35" fmla="*/ 611 h 611"/>
                <a:gd name="T36" fmla="*/ 238 w 439"/>
                <a:gd name="T37" fmla="*/ 566 h 611"/>
                <a:gd name="T38" fmla="*/ 169 w 439"/>
                <a:gd name="T39" fmla="*/ 539 h 611"/>
                <a:gd name="T40" fmla="*/ 114 w 439"/>
                <a:gd name="T41" fmla="*/ 520 h 611"/>
                <a:gd name="T42" fmla="*/ 114 w 439"/>
                <a:gd name="T43" fmla="*/ 479 h 611"/>
                <a:gd name="T44" fmla="*/ 124 w 439"/>
                <a:gd name="T45" fmla="*/ 435 h 611"/>
                <a:gd name="T46" fmla="*/ 159 w 439"/>
                <a:gd name="T47" fmla="*/ 417 h 611"/>
                <a:gd name="T48" fmla="*/ 269 w 439"/>
                <a:gd name="T49" fmla="*/ 374 h 611"/>
                <a:gd name="T50" fmla="*/ 331 w 439"/>
                <a:gd name="T51" fmla="*/ 306 h 611"/>
                <a:gd name="T52" fmla="*/ 376 w 439"/>
                <a:gd name="T53" fmla="*/ 235 h 611"/>
                <a:gd name="T54" fmla="*/ 366 w 439"/>
                <a:gd name="T55" fmla="*/ 200 h 611"/>
                <a:gd name="T56" fmla="*/ 331 w 439"/>
                <a:gd name="T57" fmla="*/ 160 h 611"/>
                <a:gd name="T58" fmla="*/ 249 w 439"/>
                <a:gd name="T59" fmla="*/ 102 h 611"/>
                <a:gd name="T60" fmla="*/ 148 w 439"/>
                <a:gd name="T61" fmla="*/ 82 h 611"/>
                <a:gd name="T62" fmla="*/ 83 w 439"/>
                <a:gd name="T63" fmla="*/ 78 h 611"/>
                <a:gd name="T64" fmla="*/ 24 w 439"/>
                <a:gd name="T65" fmla="*/ 78 h 611"/>
                <a:gd name="T66" fmla="*/ 0 w 439"/>
                <a:gd name="T67" fmla="*/ 41 h 611"/>
                <a:gd name="T68" fmla="*/ 24 w 439"/>
                <a:gd name="T69" fmla="*/ 0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9" h="611">
                  <a:moveTo>
                    <a:pt x="24" y="0"/>
                  </a:moveTo>
                  <a:lnTo>
                    <a:pt x="114" y="11"/>
                  </a:lnTo>
                  <a:lnTo>
                    <a:pt x="207" y="27"/>
                  </a:lnTo>
                  <a:lnTo>
                    <a:pt x="304" y="82"/>
                  </a:lnTo>
                  <a:lnTo>
                    <a:pt x="373" y="122"/>
                  </a:lnTo>
                  <a:lnTo>
                    <a:pt x="418" y="181"/>
                  </a:lnTo>
                  <a:lnTo>
                    <a:pt x="439" y="214"/>
                  </a:lnTo>
                  <a:lnTo>
                    <a:pt x="397" y="313"/>
                  </a:lnTo>
                  <a:lnTo>
                    <a:pt x="331" y="374"/>
                  </a:lnTo>
                  <a:lnTo>
                    <a:pt x="252" y="417"/>
                  </a:lnTo>
                  <a:lnTo>
                    <a:pt x="210" y="444"/>
                  </a:lnTo>
                  <a:lnTo>
                    <a:pt x="138" y="458"/>
                  </a:lnTo>
                  <a:lnTo>
                    <a:pt x="135" y="485"/>
                  </a:lnTo>
                  <a:lnTo>
                    <a:pt x="190" y="509"/>
                  </a:lnTo>
                  <a:lnTo>
                    <a:pt x="269" y="530"/>
                  </a:lnTo>
                  <a:lnTo>
                    <a:pt x="345" y="571"/>
                  </a:lnTo>
                  <a:lnTo>
                    <a:pt x="314" y="601"/>
                  </a:lnTo>
                  <a:lnTo>
                    <a:pt x="283" y="611"/>
                  </a:lnTo>
                  <a:lnTo>
                    <a:pt x="238" y="566"/>
                  </a:lnTo>
                  <a:lnTo>
                    <a:pt x="169" y="539"/>
                  </a:lnTo>
                  <a:lnTo>
                    <a:pt x="114" y="520"/>
                  </a:lnTo>
                  <a:lnTo>
                    <a:pt x="114" y="479"/>
                  </a:lnTo>
                  <a:lnTo>
                    <a:pt x="124" y="435"/>
                  </a:lnTo>
                  <a:lnTo>
                    <a:pt x="159" y="417"/>
                  </a:lnTo>
                  <a:lnTo>
                    <a:pt x="269" y="374"/>
                  </a:lnTo>
                  <a:lnTo>
                    <a:pt x="331" y="306"/>
                  </a:lnTo>
                  <a:lnTo>
                    <a:pt x="376" y="235"/>
                  </a:lnTo>
                  <a:lnTo>
                    <a:pt x="366" y="200"/>
                  </a:lnTo>
                  <a:lnTo>
                    <a:pt x="331" y="160"/>
                  </a:lnTo>
                  <a:lnTo>
                    <a:pt x="249" y="102"/>
                  </a:lnTo>
                  <a:lnTo>
                    <a:pt x="148" y="82"/>
                  </a:lnTo>
                  <a:lnTo>
                    <a:pt x="83" y="78"/>
                  </a:lnTo>
                  <a:lnTo>
                    <a:pt x="24" y="78"/>
                  </a:lnTo>
                  <a:lnTo>
                    <a:pt x="0" y="41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709" y="2316"/>
              <a:ext cx="178" cy="329"/>
            </a:xfrm>
            <a:custGeom>
              <a:avLst/>
              <a:gdLst>
                <a:gd name="T0" fmla="*/ 61 w 533"/>
                <a:gd name="T1" fmla="*/ 0 h 987"/>
                <a:gd name="T2" fmla="*/ 13 w 533"/>
                <a:gd name="T3" fmla="*/ 0 h 987"/>
                <a:gd name="T4" fmla="*/ 0 w 533"/>
                <a:gd name="T5" fmla="*/ 71 h 987"/>
                <a:gd name="T6" fmla="*/ 34 w 533"/>
                <a:gd name="T7" fmla="*/ 112 h 987"/>
                <a:gd name="T8" fmla="*/ 145 w 533"/>
                <a:gd name="T9" fmla="*/ 210 h 987"/>
                <a:gd name="T10" fmla="*/ 242 w 533"/>
                <a:gd name="T11" fmla="*/ 335 h 987"/>
                <a:gd name="T12" fmla="*/ 304 w 533"/>
                <a:gd name="T13" fmla="*/ 465 h 987"/>
                <a:gd name="T14" fmla="*/ 314 w 533"/>
                <a:gd name="T15" fmla="*/ 549 h 987"/>
                <a:gd name="T16" fmla="*/ 311 w 533"/>
                <a:gd name="T17" fmla="*/ 611 h 987"/>
                <a:gd name="T18" fmla="*/ 284 w 533"/>
                <a:gd name="T19" fmla="*/ 750 h 987"/>
                <a:gd name="T20" fmla="*/ 248 w 533"/>
                <a:gd name="T21" fmla="*/ 862 h 987"/>
                <a:gd name="T22" fmla="*/ 218 w 533"/>
                <a:gd name="T23" fmla="*/ 927 h 987"/>
                <a:gd name="T24" fmla="*/ 210 w 533"/>
                <a:gd name="T25" fmla="*/ 967 h 987"/>
                <a:gd name="T26" fmla="*/ 242 w 533"/>
                <a:gd name="T27" fmla="*/ 967 h 987"/>
                <a:gd name="T28" fmla="*/ 290 w 533"/>
                <a:gd name="T29" fmla="*/ 954 h 987"/>
                <a:gd name="T30" fmla="*/ 304 w 533"/>
                <a:gd name="T31" fmla="*/ 957 h 987"/>
                <a:gd name="T32" fmla="*/ 405 w 533"/>
                <a:gd name="T33" fmla="*/ 963 h 987"/>
                <a:gd name="T34" fmla="*/ 481 w 533"/>
                <a:gd name="T35" fmla="*/ 987 h 987"/>
                <a:gd name="T36" fmla="*/ 508 w 533"/>
                <a:gd name="T37" fmla="*/ 974 h 987"/>
                <a:gd name="T38" fmla="*/ 533 w 533"/>
                <a:gd name="T39" fmla="*/ 923 h 987"/>
                <a:gd name="T40" fmla="*/ 508 w 533"/>
                <a:gd name="T41" fmla="*/ 896 h 987"/>
                <a:gd name="T42" fmla="*/ 394 w 533"/>
                <a:gd name="T43" fmla="*/ 892 h 987"/>
                <a:gd name="T44" fmla="*/ 314 w 533"/>
                <a:gd name="T45" fmla="*/ 903 h 987"/>
                <a:gd name="T46" fmla="*/ 273 w 533"/>
                <a:gd name="T47" fmla="*/ 923 h 987"/>
                <a:gd name="T48" fmla="*/ 279 w 533"/>
                <a:gd name="T49" fmla="*/ 876 h 987"/>
                <a:gd name="T50" fmla="*/ 321 w 533"/>
                <a:gd name="T51" fmla="*/ 804 h 987"/>
                <a:gd name="T52" fmla="*/ 356 w 533"/>
                <a:gd name="T53" fmla="*/ 692 h 987"/>
                <a:gd name="T54" fmla="*/ 384 w 533"/>
                <a:gd name="T55" fmla="*/ 597 h 987"/>
                <a:gd name="T56" fmla="*/ 363 w 533"/>
                <a:gd name="T57" fmla="*/ 489 h 987"/>
                <a:gd name="T58" fmla="*/ 332 w 533"/>
                <a:gd name="T59" fmla="*/ 373 h 987"/>
                <a:gd name="T60" fmla="*/ 269 w 533"/>
                <a:gd name="T61" fmla="*/ 241 h 987"/>
                <a:gd name="T62" fmla="*/ 179 w 533"/>
                <a:gd name="T63" fmla="*/ 119 h 987"/>
                <a:gd name="T64" fmla="*/ 103 w 533"/>
                <a:gd name="T65" fmla="*/ 30 h 987"/>
                <a:gd name="T66" fmla="*/ 61 w 533"/>
                <a:gd name="T67" fmla="*/ 0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33" h="987">
                  <a:moveTo>
                    <a:pt x="61" y="0"/>
                  </a:moveTo>
                  <a:lnTo>
                    <a:pt x="13" y="0"/>
                  </a:lnTo>
                  <a:lnTo>
                    <a:pt x="0" y="71"/>
                  </a:lnTo>
                  <a:lnTo>
                    <a:pt x="34" y="112"/>
                  </a:lnTo>
                  <a:lnTo>
                    <a:pt x="145" y="210"/>
                  </a:lnTo>
                  <a:lnTo>
                    <a:pt x="242" y="335"/>
                  </a:lnTo>
                  <a:lnTo>
                    <a:pt x="304" y="465"/>
                  </a:lnTo>
                  <a:lnTo>
                    <a:pt x="314" y="549"/>
                  </a:lnTo>
                  <a:lnTo>
                    <a:pt x="311" y="611"/>
                  </a:lnTo>
                  <a:lnTo>
                    <a:pt x="284" y="750"/>
                  </a:lnTo>
                  <a:lnTo>
                    <a:pt x="248" y="862"/>
                  </a:lnTo>
                  <a:lnTo>
                    <a:pt x="218" y="927"/>
                  </a:lnTo>
                  <a:lnTo>
                    <a:pt x="210" y="967"/>
                  </a:lnTo>
                  <a:lnTo>
                    <a:pt x="242" y="967"/>
                  </a:lnTo>
                  <a:lnTo>
                    <a:pt x="290" y="954"/>
                  </a:lnTo>
                  <a:lnTo>
                    <a:pt x="304" y="957"/>
                  </a:lnTo>
                  <a:lnTo>
                    <a:pt x="405" y="963"/>
                  </a:lnTo>
                  <a:lnTo>
                    <a:pt x="481" y="987"/>
                  </a:lnTo>
                  <a:lnTo>
                    <a:pt x="508" y="974"/>
                  </a:lnTo>
                  <a:lnTo>
                    <a:pt x="533" y="923"/>
                  </a:lnTo>
                  <a:lnTo>
                    <a:pt x="508" y="896"/>
                  </a:lnTo>
                  <a:lnTo>
                    <a:pt x="394" y="892"/>
                  </a:lnTo>
                  <a:lnTo>
                    <a:pt x="314" y="903"/>
                  </a:lnTo>
                  <a:lnTo>
                    <a:pt x="273" y="923"/>
                  </a:lnTo>
                  <a:lnTo>
                    <a:pt x="279" y="876"/>
                  </a:lnTo>
                  <a:lnTo>
                    <a:pt x="321" y="804"/>
                  </a:lnTo>
                  <a:lnTo>
                    <a:pt x="356" y="692"/>
                  </a:lnTo>
                  <a:lnTo>
                    <a:pt x="384" y="597"/>
                  </a:lnTo>
                  <a:lnTo>
                    <a:pt x="363" y="489"/>
                  </a:lnTo>
                  <a:lnTo>
                    <a:pt x="332" y="373"/>
                  </a:lnTo>
                  <a:lnTo>
                    <a:pt x="269" y="241"/>
                  </a:lnTo>
                  <a:lnTo>
                    <a:pt x="179" y="119"/>
                  </a:lnTo>
                  <a:lnTo>
                    <a:pt x="103" y="30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597" y="2316"/>
              <a:ext cx="120" cy="335"/>
            </a:xfrm>
            <a:custGeom>
              <a:avLst/>
              <a:gdLst>
                <a:gd name="T0" fmla="*/ 248 w 359"/>
                <a:gd name="T1" fmla="*/ 0 h 1006"/>
                <a:gd name="T2" fmla="*/ 203 w 359"/>
                <a:gd name="T3" fmla="*/ 94 h 1006"/>
                <a:gd name="T4" fmla="*/ 172 w 359"/>
                <a:gd name="T5" fmla="*/ 233 h 1006"/>
                <a:gd name="T6" fmla="*/ 134 w 359"/>
                <a:gd name="T7" fmla="*/ 387 h 1006"/>
                <a:gd name="T8" fmla="*/ 100 w 359"/>
                <a:gd name="T9" fmla="*/ 542 h 1006"/>
                <a:gd name="T10" fmla="*/ 100 w 359"/>
                <a:gd name="T11" fmla="*/ 599 h 1006"/>
                <a:gd name="T12" fmla="*/ 134 w 359"/>
                <a:gd name="T13" fmla="*/ 701 h 1006"/>
                <a:gd name="T14" fmla="*/ 182 w 359"/>
                <a:gd name="T15" fmla="*/ 756 h 1006"/>
                <a:gd name="T16" fmla="*/ 227 w 359"/>
                <a:gd name="T17" fmla="*/ 823 h 1006"/>
                <a:gd name="T18" fmla="*/ 259 w 359"/>
                <a:gd name="T19" fmla="*/ 874 h 1006"/>
                <a:gd name="T20" fmla="*/ 245 w 359"/>
                <a:gd name="T21" fmla="*/ 898 h 1006"/>
                <a:gd name="T22" fmla="*/ 166 w 359"/>
                <a:gd name="T23" fmla="*/ 908 h 1006"/>
                <a:gd name="T24" fmla="*/ 37 w 359"/>
                <a:gd name="T25" fmla="*/ 928 h 1006"/>
                <a:gd name="T26" fmla="*/ 0 w 359"/>
                <a:gd name="T27" fmla="*/ 959 h 1006"/>
                <a:gd name="T28" fmla="*/ 31 w 359"/>
                <a:gd name="T29" fmla="*/ 986 h 1006"/>
                <a:gd name="T30" fmla="*/ 103 w 359"/>
                <a:gd name="T31" fmla="*/ 1006 h 1006"/>
                <a:gd name="T32" fmla="*/ 186 w 359"/>
                <a:gd name="T33" fmla="*/ 965 h 1006"/>
                <a:gd name="T34" fmla="*/ 248 w 359"/>
                <a:gd name="T35" fmla="*/ 938 h 1006"/>
                <a:gd name="T36" fmla="*/ 327 w 359"/>
                <a:gd name="T37" fmla="*/ 928 h 1006"/>
                <a:gd name="T38" fmla="*/ 359 w 359"/>
                <a:gd name="T39" fmla="*/ 918 h 1006"/>
                <a:gd name="T40" fmla="*/ 348 w 359"/>
                <a:gd name="T41" fmla="*/ 884 h 1006"/>
                <a:gd name="T42" fmla="*/ 259 w 359"/>
                <a:gd name="T43" fmla="*/ 796 h 1006"/>
                <a:gd name="T44" fmla="*/ 206 w 359"/>
                <a:gd name="T45" fmla="*/ 705 h 1006"/>
                <a:gd name="T46" fmla="*/ 161 w 359"/>
                <a:gd name="T47" fmla="*/ 643 h 1006"/>
                <a:gd name="T48" fmla="*/ 155 w 359"/>
                <a:gd name="T49" fmla="*/ 583 h 1006"/>
                <a:gd name="T50" fmla="*/ 176 w 359"/>
                <a:gd name="T51" fmla="*/ 481 h 1006"/>
                <a:gd name="T52" fmla="*/ 224 w 359"/>
                <a:gd name="T53" fmla="*/ 376 h 1006"/>
                <a:gd name="T54" fmla="*/ 276 w 359"/>
                <a:gd name="T55" fmla="*/ 197 h 1006"/>
                <a:gd name="T56" fmla="*/ 321 w 359"/>
                <a:gd name="T57" fmla="*/ 91 h 1006"/>
                <a:gd name="T58" fmla="*/ 317 w 359"/>
                <a:gd name="T59" fmla="*/ 30 h 1006"/>
                <a:gd name="T60" fmla="*/ 276 w 359"/>
                <a:gd name="T61" fmla="*/ 0 h 1006"/>
                <a:gd name="T62" fmla="*/ 248 w 359"/>
                <a:gd name="T63" fmla="*/ 0 h 1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59" h="1006">
                  <a:moveTo>
                    <a:pt x="248" y="0"/>
                  </a:moveTo>
                  <a:lnTo>
                    <a:pt x="203" y="94"/>
                  </a:lnTo>
                  <a:lnTo>
                    <a:pt x="172" y="233"/>
                  </a:lnTo>
                  <a:lnTo>
                    <a:pt x="134" y="387"/>
                  </a:lnTo>
                  <a:lnTo>
                    <a:pt x="100" y="542"/>
                  </a:lnTo>
                  <a:lnTo>
                    <a:pt x="100" y="599"/>
                  </a:lnTo>
                  <a:lnTo>
                    <a:pt x="134" y="701"/>
                  </a:lnTo>
                  <a:lnTo>
                    <a:pt x="182" y="756"/>
                  </a:lnTo>
                  <a:lnTo>
                    <a:pt x="227" y="823"/>
                  </a:lnTo>
                  <a:lnTo>
                    <a:pt x="259" y="874"/>
                  </a:lnTo>
                  <a:lnTo>
                    <a:pt x="245" y="898"/>
                  </a:lnTo>
                  <a:lnTo>
                    <a:pt x="166" y="908"/>
                  </a:lnTo>
                  <a:lnTo>
                    <a:pt x="37" y="928"/>
                  </a:lnTo>
                  <a:lnTo>
                    <a:pt x="0" y="959"/>
                  </a:lnTo>
                  <a:lnTo>
                    <a:pt x="31" y="986"/>
                  </a:lnTo>
                  <a:lnTo>
                    <a:pt x="103" y="1006"/>
                  </a:lnTo>
                  <a:lnTo>
                    <a:pt x="186" y="965"/>
                  </a:lnTo>
                  <a:lnTo>
                    <a:pt x="248" y="938"/>
                  </a:lnTo>
                  <a:lnTo>
                    <a:pt x="327" y="928"/>
                  </a:lnTo>
                  <a:lnTo>
                    <a:pt x="359" y="918"/>
                  </a:lnTo>
                  <a:lnTo>
                    <a:pt x="348" y="884"/>
                  </a:lnTo>
                  <a:lnTo>
                    <a:pt x="259" y="796"/>
                  </a:lnTo>
                  <a:lnTo>
                    <a:pt x="206" y="705"/>
                  </a:lnTo>
                  <a:lnTo>
                    <a:pt x="161" y="643"/>
                  </a:lnTo>
                  <a:lnTo>
                    <a:pt x="155" y="583"/>
                  </a:lnTo>
                  <a:lnTo>
                    <a:pt x="176" y="481"/>
                  </a:lnTo>
                  <a:lnTo>
                    <a:pt x="224" y="376"/>
                  </a:lnTo>
                  <a:lnTo>
                    <a:pt x="276" y="197"/>
                  </a:lnTo>
                  <a:lnTo>
                    <a:pt x="321" y="91"/>
                  </a:lnTo>
                  <a:lnTo>
                    <a:pt x="317" y="30"/>
                  </a:lnTo>
                  <a:lnTo>
                    <a:pt x="276" y="0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851433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644008" y="4897938"/>
            <a:ext cx="936104" cy="227235"/>
          </a:xfrm>
        </p:spPr>
        <p:txBody>
          <a:bodyPr/>
          <a:lstStyle/>
          <a:p>
            <a:r>
              <a:rPr lang="da-DK" dirty="0" smtClean="0"/>
              <a:t>16/9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907704" y="4897938"/>
            <a:ext cx="2679576" cy="227235"/>
          </a:xfrm>
        </p:spPr>
        <p:txBody>
          <a:bodyPr/>
          <a:lstStyle/>
          <a:p>
            <a:r>
              <a:rPr lang="da-DK" dirty="0" smtClean="0"/>
              <a:t>Jens Jørgen Jørgensen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5652120" y="4897938"/>
            <a:ext cx="442392" cy="227235"/>
          </a:xfrm>
        </p:spPr>
        <p:txBody>
          <a:bodyPr/>
          <a:lstStyle/>
          <a:p>
            <a:fld id="{3A6F5D92-ECE9-4C30-8D55-B11C3AFD8FFF}" type="slidenum">
              <a:rPr lang="da-DK" smtClean="0"/>
              <a:pPr/>
              <a:t>10</a:t>
            </a:fld>
            <a:endParaRPr lang="da-DK"/>
          </a:p>
        </p:txBody>
      </p:sp>
      <p:sp>
        <p:nvSpPr>
          <p:cNvPr id="10" name="Tekstfelt 9"/>
          <p:cNvSpPr txBox="1"/>
          <p:nvPr/>
        </p:nvSpPr>
        <p:spPr>
          <a:xfrm>
            <a:off x="395537" y="108392"/>
            <a:ext cx="41195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dirty="0" smtClean="0">
                <a:solidFill>
                  <a:srgbClr val="006496"/>
                </a:solidFill>
              </a:rPr>
              <a:t>Hvad opnår man!</a:t>
            </a:r>
            <a:endParaRPr lang="da-DK" sz="4000" dirty="0">
              <a:solidFill>
                <a:srgbClr val="006496"/>
              </a:solidFill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323528" y="567926"/>
            <a:ext cx="8604448" cy="470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endParaRPr lang="da-DK" b="1" dirty="0">
              <a:solidFill>
                <a:srgbClr val="00649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da-DK" sz="1600" b="1" dirty="0" smtClean="0">
                <a:solidFill>
                  <a:srgbClr val="006496"/>
                </a:solidFill>
              </a:rPr>
              <a:t>Gode undervisningsforløb</a:t>
            </a:r>
            <a:br>
              <a:rPr lang="da-DK" sz="1600" b="1" dirty="0" smtClean="0">
                <a:solidFill>
                  <a:srgbClr val="006496"/>
                </a:solidFill>
              </a:rPr>
            </a:br>
            <a:endParaRPr lang="da-DK" sz="1600" b="1" dirty="0" smtClean="0">
              <a:solidFill>
                <a:srgbClr val="00649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da-DK" sz="1600" b="1" dirty="0" smtClean="0">
                <a:solidFill>
                  <a:srgbClr val="006496"/>
                </a:solidFill>
              </a:rPr>
              <a:t>Konsistens i læringsmiljøet både for elever og lærere</a:t>
            </a:r>
            <a:br>
              <a:rPr lang="da-DK" sz="1600" b="1" dirty="0" smtClean="0">
                <a:solidFill>
                  <a:srgbClr val="006496"/>
                </a:solidFill>
              </a:rPr>
            </a:br>
            <a:endParaRPr lang="da-DK" sz="1600" b="1" dirty="0" smtClean="0">
              <a:solidFill>
                <a:srgbClr val="00649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da-DK" sz="1600" b="1" dirty="0" smtClean="0">
                <a:solidFill>
                  <a:srgbClr val="006496"/>
                </a:solidFill>
              </a:rPr>
              <a:t>Godt afsæt for lærerne til at tilrette et undervisningsforløb – både erfarne og uerfarne</a:t>
            </a:r>
            <a:br>
              <a:rPr lang="da-DK" sz="1600" b="1" dirty="0" smtClean="0">
                <a:solidFill>
                  <a:srgbClr val="006496"/>
                </a:solidFill>
              </a:rPr>
            </a:br>
            <a:endParaRPr lang="da-DK" sz="1600" b="1" dirty="0">
              <a:solidFill>
                <a:srgbClr val="00649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da-DK" sz="1600" b="1" dirty="0" smtClean="0">
                <a:solidFill>
                  <a:srgbClr val="006496"/>
                </a:solidFill>
              </a:rPr>
              <a:t>Genbrug og deling som ikke er vilkårlig</a:t>
            </a:r>
          </a:p>
          <a:p>
            <a:pPr marL="285750" indent="-285750">
              <a:buFont typeface="Arial"/>
              <a:buChar char="•"/>
            </a:pPr>
            <a:endParaRPr lang="da-DK" sz="1600" b="1" dirty="0">
              <a:solidFill>
                <a:srgbClr val="00649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da-DK" sz="1600" b="1" dirty="0" smtClean="0">
                <a:solidFill>
                  <a:srgbClr val="006496"/>
                </a:solidFill>
              </a:rPr>
              <a:t>At ruste sig til fremtiden hvor fag og eller uddannelser tilbydes som on line tilbud til målgrupper, der ikke kan komme på skole</a:t>
            </a:r>
            <a:br>
              <a:rPr lang="da-DK" sz="1600" b="1" dirty="0" smtClean="0">
                <a:solidFill>
                  <a:srgbClr val="006496"/>
                </a:solidFill>
              </a:rPr>
            </a:br>
            <a:endParaRPr lang="da-DK" sz="1600" b="1" dirty="0" smtClean="0">
              <a:solidFill>
                <a:srgbClr val="00649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da-DK" sz="1600" b="1" dirty="0" smtClean="0">
                <a:solidFill>
                  <a:srgbClr val="006496"/>
                </a:solidFill>
              </a:rPr>
              <a:t>Mulighed for at bruge virtuelle vikarer/ gøre det nemt for vikarer at tage over</a:t>
            </a:r>
          </a:p>
          <a:p>
            <a:pPr marL="285750" indent="-285750">
              <a:buFont typeface="Arial"/>
              <a:buChar char="•"/>
            </a:pPr>
            <a:endParaRPr lang="da-DK" sz="1600" b="1" dirty="0">
              <a:solidFill>
                <a:srgbClr val="00649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da-DK" sz="1600" b="1" dirty="0" smtClean="0">
                <a:solidFill>
                  <a:srgbClr val="006496"/>
                </a:solidFill>
              </a:rPr>
              <a:t>Mulighed for at gøre lærerne tilgængelige, når eleverne har brug for det (fx efter aftensmaden)</a:t>
            </a:r>
          </a:p>
          <a:p>
            <a:pPr marL="285750" indent="-285750">
              <a:buFont typeface="Arial"/>
              <a:buChar char="•"/>
            </a:pPr>
            <a:endParaRPr lang="da-DK" sz="1600" b="1" dirty="0" smtClean="0">
              <a:solidFill>
                <a:srgbClr val="006496"/>
              </a:solidFill>
            </a:endParaRPr>
          </a:p>
          <a:p>
            <a:pPr marL="285750" indent="-285750">
              <a:buFont typeface="Arial"/>
              <a:buChar char="•"/>
            </a:pPr>
            <a:endParaRPr lang="da-DK" b="1" dirty="0" smtClean="0">
              <a:solidFill>
                <a:srgbClr val="0064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308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644008" y="4877046"/>
            <a:ext cx="936104" cy="227235"/>
          </a:xfrm>
        </p:spPr>
        <p:txBody>
          <a:bodyPr/>
          <a:lstStyle/>
          <a:p>
            <a:r>
              <a:rPr lang="da-DK" dirty="0" smtClean="0"/>
              <a:t>16/9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763155" y="4887675"/>
            <a:ext cx="2679576" cy="227235"/>
          </a:xfrm>
        </p:spPr>
        <p:txBody>
          <a:bodyPr/>
          <a:lstStyle/>
          <a:p>
            <a:r>
              <a:rPr lang="da-DK" dirty="0" smtClean="0"/>
              <a:t>Jens Jørgen Jørgensen	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5652120" y="4877046"/>
            <a:ext cx="442392" cy="227235"/>
          </a:xfrm>
        </p:spPr>
        <p:txBody>
          <a:bodyPr/>
          <a:lstStyle/>
          <a:p>
            <a:fld id="{3A6F5D92-ECE9-4C30-8D55-B11C3AFD8FFF}" type="slidenum">
              <a:rPr lang="da-DK" smtClean="0"/>
              <a:pPr/>
              <a:t>11</a:t>
            </a:fld>
            <a:endParaRPr lang="da-DK" dirty="0"/>
          </a:p>
        </p:txBody>
      </p:sp>
      <p:sp>
        <p:nvSpPr>
          <p:cNvPr id="10" name="Tekstfelt 9"/>
          <p:cNvSpPr txBox="1"/>
          <p:nvPr/>
        </p:nvSpPr>
        <p:spPr>
          <a:xfrm>
            <a:off x="395537" y="106790"/>
            <a:ext cx="42615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dirty="0" smtClean="0">
                <a:solidFill>
                  <a:srgbClr val="006496"/>
                </a:solidFill>
              </a:rPr>
              <a:t>Hvad kræver det?</a:t>
            </a:r>
            <a:endParaRPr lang="da-DK" sz="4000" dirty="0">
              <a:solidFill>
                <a:srgbClr val="006496"/>
              </a:solidFill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323528" y="650582"/>
            <a:ext cx="860444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da-DK" sz="1600" b="1" dirty="0">
                <a:solidFill>
                  <a:srgbClr val="006496"/>
                </a:solidFill>
              </a:rPr>
              <a:t>En klar </a:t>
            </a:r>
            <a:r>
              <a:rPr lang="da-DK" sz="1600" b="1" dirty="0" smtClean="0">
                <a:solidFill>
                  <a:srgbClr val="006496"/>
                </a:solidFill>
              </a:rPr>
              <a:t>strategi</a:t>
            </a:r>
            <a:br>
              <a:rPr lang="da-DK" sz="1600" b="1" dirty="0" smtClean="0">
                <a:solidFill>
                  <a:srgbClr val="006496"/>
                </a:solidFill>
              </a:rPr>
            </a:br>
            <a:endParaRPr lang="da-DK" sz="1600" b="1" dirty="0">
              <a:solidFill>
                <a:srgbClr val="00649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da-DK" sz="1600" b="1" dirty="0">
                <a:solidFill>
                  <a:srgbClr val="006496"/>
                </a:solidFill>
              </a:rPr>
              <a:t>Fokus på processen – hvordan </a:t>
            </a:r>
            <a:r>
              <a:rPr lang="da-DK" sz="1600" b="1" dirty="0" err="1">
                <a:solidFill>
                  <a:srgbClr val="006496"/>
                </a:solidFill>
              </a:rPr>
              <a:t>iscensætter</a:t>
            </a:r>
            <a:r>
              <a:rPr lang="da-DK" sz="1600" b="1" dirty="0">
                <a:solidFill>
                  <a:srgbClr val="006496"/>
                </a:solidFill>
              </a:rPr>
              <a:t> vi</a:t>
            </a:r>
            <a:r>
              <a:rPr lang="da-DK" sz="1600" b="1" dirty="0" smtClean="0">
                <a:solidFill>
                  <a:srgbClr val="006496"/>
                </a:solidFill>
              </a:rPr>
              <a:t>?</a:t>
            </a:r>
            <a:br>
              <a:rPr lang="da-DK" sz="1600" b="1" dirty="0" smtClean="0">
                <a:solidFill>
                  <a:srgbClr val="006496"/>
                </a:solidFill>
              </a:rPr>
            </a:br>
            <a:endParaRPr lang="da-DK" sz="1600" b="1" dirty="0">
              <a:solidFill>
                <a:srgbClr val="00649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da-DK" sz="1600" b="1" dirty="0" smtClean="0">
                <a:solidFill>
                  <a:srgbClr val="006496"/>
                </a:solidFill>
              </a:rPr>
              <a:t>Projektlederskab</a:t>
            </a:r>
            <a:r>
              <a:rPr lang="da-DK" sz="1600" b="1" dirty="0">
                <a:solidFill>
                  <a:srgbClr val="006496"/>
                </a:solidFill>
              </a:rPr>
              <a:t>, ledelsesopmærksomhed og </a:t>
            </a:r>
            <a:r>
              <a:rPr lang="da-DK" sz="1600" b="1" dirty="0" smtClean="0">
                <a:solidFill>
                  <a:srgbClr val="006496"/>
                </a:solidFill>
              </a:rPr>
              <a:t>incitamenter</a:t>
            </a:r>
            <a:br>
              <a:rPr lang="da-DK" sz="1600" b="1" dirty="0" smtClean="0">
                <a:solidFill>
                  <a:srgbClr val="006496"/>
                </a:solidFill>
              </a:rPr>
            </a:br>
            <a:endParaRPr lang="da-DK" sz="1600" b="1" dirty="0">
              <a:solidFill>
                <a:srgbClr val="00649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da-DK" sz="1600" b="1" dirty="0">
                <a:solidFill>
                  <a:srgbClr val="006496"/>
                </a:solidFill>
              </a:rPr>
              <a:t>Opgør med den privatpraktiserende </a:t>
            </a:r>
            <a:r>
              <a:rPr lang="da-DK" sz="1600" b="1" dirty="0" smtClean="0">
                <a:solidFill>
                  <a:srgbClr val="006496"/>
                </a:solidFill>
              </a:rPr>
              <a:t>underviser</a:t>
            </a:r>
            <a:br>
              <a:rPr lang="da-DK" sz="1600" b="1" dirty="0" smtClean="0">
                <a:solidFill>
                  <a:srgbClr val="006496"/>
                </a:solidFill>
              </a:rPr>
            </a:br>
            <a:endParaRPr lang="da-DK" sz="1600" b="1" dirty="0">
              <a:solidFill>
                <a:srgbClr val="00649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da-DK" sz="1600" b="1" dirty="0">
                <a:solidFill>
                  <a:srgbClr val="006496"/>
                </a:solidFill>
              </a:rPr>
              <a:t>Teams med ansvar for at lave ”modelforløb</a:t>
            </a:r>
            <a:r>
              <a:rPr lang="da-DK" sz="1600" b="1" dirty="0" smtClean="0">
                <a:solidFill>
                  <a:srgbClr val="006496"/>
                </a:solidFill>
              </a:rPr>
              <a:t>”</a:t>
            </a:r>
            <a:br>
              <a:rPr lang="da-DK" sz="1600" b="1" dirty="0" smtClean="0">
                <a:solidFill>
                  <a:srgbClr val="006496"/>
                </a:solidFill>
              </a:rPr>
            </a:br>
            <a:r>
              <a:rPr lang="da-DK" sz="1600" b="1" dirty="0" smtClean="0">
                <a:solidFill>
                  <a:srgbClr val="006496"/>
                </a:solidFill>
              </a:rPr>
              <a:t> (templates)</a:t>
            </a:r>
            <a:endParaRPr lang="da-DK" sz="1600" b="1" dirty="0">
              <a:solidFill>
                <a:srgbClr val="00649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da-DK" sz="1600" b="1" dirty="0">
                <a:solidFill>
                  <a:srgbClr val="006496"/>
                </a:solidFill>
              </a:rPr>
              <a:t>Opgør med den privatpraktiserende </a:t>
            </a:r>
            <a:r>
              <a:rPr lang="da-DK" sz="1600" b="1" dirty="0" smtClean="0">
                <a:solidFill>
                  <a:srgbClr val="006496"/>
                </a:solidFill>
              </a:rPr>
              <a:t>lærer</a:t>
            </a:r>
            <a:br>
              <a:rPr lang="da-DK" sz="1600" b="1" dirty="0" smtClean="0">
                <a:solidFill>
                  <a:srgbClr val="006496"/>
                </a:solidFill>
              </a:rPr>
            </a:br>
            <a:endParaRPr lang="da-DK" sz="1600" b="1" dirty="0">
              <a:solidFill>
                <a:srgbClr val="00649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da-DK" sz="1600" b="1" dirty="0" smtClean="0">
                <a:solidFill>
                  <a:srgbClr val="006496"/>
                </a:solidFill>
              </a:rPr>
              <a:t>Retningslinjer</a:t>
            </a:r>
            <a:br>
              <a:rPr lang="da-DK" sz="1600" b="1" dirty="0" smtClean="0">
                <a:solidFill>
                  <a:srgbClr val="006496"/>
                </a:solidFill>
              </a:rPr>
            </a:br>
            <a:endParaRPr lang="da-DK" sz="1600" b="1" dirty="0">
              <a:solidFill>
                <a:srgbClr val="00649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da-DK" sz="1600" b="1" dirty="0" smtClean="0">
                <a:solidFill>
                  <a:srgbClr val="006496"/>
                </a:solidFill>
              </a:rPr>
              <a:t>Vilje til at ændre på arbejdsopgaver og undervisningsaktiviteter</a:t>
            </a:r>
            <a:br>
              <a:rPr lang="da-DK" sz="1600" b="1" dirty="0" smtClean="0">
                <a:solidFill>
                  <a:srgbClr val="006496"/>
                </a:solidFill>
              </a:rPr>
            </a:br>
            <a:endParaRPr lang="da-DK" sz="1600" b="1" dirty="0">
              <a:solidFill>
                <a:srgbClr val="006496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da-DK" sz="1600" b="1" dirty="0" smtClean="0">
                <a:solidFill>
                  <a:srgbClr val="006496"/>
                </a:solidFill>
              </a:rPr>
              <a:t>Underviserkompetencer </a:t>
            </a:r>
            <a:r>
              <a:rPr lang="da-DK" sz="1600" b="1" dirty="0">
                <a:solidFill>
                  <a:srgbClr val="006496"/>
                </a:solidFill>
              </a:rPr>
              <a:t>(men teknikken er ikke længere svær)</a:t>
            </a:r>
          </a:p>
        </p:txBody>
      </p:sp>
    </p:spTree>
    <p:extLst>
      <p:ext uri="{BB962C8B-B14F-4D97-AF65-F5344CB8AC3E}">
        <p14:creationId xmlns:p14="http://schemas.microsoft.com/office/powerpoint/2010/main" val="3757193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644008" y="4876093"/>
            <a:ext cx="936104" cy="227235"/>
          </a:xfrm>
        </p:spPr>
        <p:txBody>
          <a:bodyPr/>
          <a:lstStyle/>
          <a:p>
            <a:fld id="{F4C55BE5-E575-ED47-A1F5-BFFA118811D7}" type="datetime1">
              <a:rPr lang="da-DK" smtClean="0"/>
              <a:t>17/09/14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907704" y="4851903"/>
            <a:ext cx="2679576" cy="227235"/>
          </a:xfrm>
        </p:spPr>
        <p:txBody>
          <a:bodyPr/>
          <a:lstStyle/>
          <a:p>
            <a:r>
              <a:rPr lang="da-DK" dirty="0" smtClean="0"/>
              <a:t>Jens Jørgen Jørgensen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5652120" y="4876093"/>
            <a:ext cx="442392" cy="227235"/>
          </a:xfrm>
        </p:spPr>
        <p:txBody>
          <a:bodyPr/>
          <a:lstStyle/>
          <a:p>
            <a:fld id="{3A6F5D92-ECE9-4C30-8D55-B11C3AFD8FFF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2" name="Rektangel 1"/>
          <p:cNvSpPr/>
          <p:nvPr/>
        </p:nvSpPr>
        <p:spPr>
          <a:xfrm>
            <a:off x="730116" y="312151"/>
            <a:ext cx="7827784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2800" b="1" dirty="0" smtClean="0">
                <a:solidFill>
                  <a:schemeClr val="accent1"/>
                </a:solidFill>
              </a:rPr>
              <a:t>Lisa Toft, Leder af </a:t>
            </a:r>
            <a:r>
              <a:rPr lang="da-DK" sz="2800" b="1" dirty="0" err="1" smtClean="0">
                <a:solidFill>
                  <a:schemeClr val="accent1"/>
                </a:solidFill>
              </a:rPr>
              <a:t>Netdansk</a:t>
            </a:r>
            <a:endParaRPr lang="da-DK" sz="2800" b="1" dirty="0" smtClean="0">
              <a:solidFill>
                <a:schemeClr val="accent1"/>
              </a:solidFill>
            </a:endParaRPr>
          </a:p>
          <a:p>
            <a:endParaRPr lang="da-DK" sz="2800" b="1" dirty="0">
              <a:solidFill>
                <a:schemeClr val="accent1"/>
              </a:solidFill>
            </a:endParaRPr>
          </a:p>
          <a:p>
            <a:r>
              <a:rPr lang="da-DK" sz="2800" b="1" dirty="0" smtClean="0">
                <a:solidFill>
                  <a:schemeClr val="accent1"/>
                </a:solidFill>
              </a:rPr>
              <a:t>Jens Jørgen Jørgensen, </a:t>
            </a:r>
            <a:r>
              <a:rPr lang="da-DK" sz="2800" b="1" dirty="0" err="1" smtClean="0">
                <a:solidFill>
                  <a:schemeClr val="accent1"/>
                </a:solidFill>
              </a:rPr>
              <a:t>produktionsdirketør</a:t>
            </a:r>
            <a:r>
              <a:rPr lang="da-DK" sz="2800" b="1" dirty="0" smtClean="0">
                <a:solidFill>
                  <a:schemeClr val="accent1"/>
                </a:solidFill>
              </a:rPr>
              <a:t/>
            </a:r>
            <a:br>
              <a:rPr lang="da-DK" sz="2800" b="1" dirty="0" smtClean="0">
                <a:solidFill>
                  <a:schemeClr val="accent1"/>
                </a:solidFill>
              </a:rPr>
            </a:br>
            <a:r>
              <a:rPr lang="da-DK" sz="2800" b="1" dirty="0" err="1" smtClean="0">
                <a:solidFill>
                  <a:schemeClr val="accent1"/>
                </a:solidFill>
              </a:rPr>
              <a:t>Praxis</a:t>
            </a:r>
            <a:r>
              <a:rPr lang="da-DK" sz="2800" b="1" dirty="0" smtClean="0">
                <a:solidFill>
                  <a:schemeClr val="accent1"/>
                </a:solidFill>
              </a:rPr>
              <a:t>. </a:t>
            </a:r>
            <a:r>
              <a:rPr lang="da-DK" sz="2800" b="1" dirty="0" err="1" smtClean="0">
                <a:solidFill>
                  <a:schemeClr val="accent1"/>
                </a:solidFill>
              </a:rPr>
              <a:t>jjj@praxis.dk</a:t>
            </a:r>
            <a:endParaRPr lang="da-DK" sz="2800" b="1" dirty="0">
              <a:solidFill>
                <a:schemeClr val="accent1"/>
              </a:solidFill>
            </a:endParaRPr>
          </a:p>
        </p:txBody>
      </p:sp>
      <p:sp>
        <p:nvSpPr>
          <p:cNvPr id="15" name="Undertitel 2"/>
          <p:cNvSpPr txBox="1">
            <a:spLocks/>
          </p:cNvSpPr>
          <p:nvPr/>
        </p:nvSpPr>
        <p:spPr>
          <a:xfrm>
            <a:off x="1066807" y="2657552"/>
            <a:ext cx="6400800" cy="58342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BAD2B"/>
              </a:buClr>
              <a:buSzPct val="100000"/>
              <a:buFont typeface="Open Sans"/>
              <a:buNone/>
              <a:defRPr sz="2000" b="0" i="0" u="none" strike="noStrike" cap="none" baseline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rtl val="0"/>
              </a:defRPr>
            </a:lvl1pPr>
            <a:lvl2pPr marL="457200" marR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BAD2B"/>
              </a:buClr>
              <a:buSzPct val="100000"/>
              <a:buFont typeface="Open Sans"/>
              <a:buNone/>
              <a:defRPr sz="2400" b="0" i="0" u="none" strike="noStrike" cap="none" baseline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rtl val="0"/>
              </a:defRPr>
            </a:lvl2pPr>
            <a:lvl3pPr marL="914400" marR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BAD2B"/>
              </a:buClr>
              <a:buSzPct val="100000"/>
              <a:buFont typeface="Open Sans"/>
              <a:buNone/>
              <a:defRPr sz="2400" b="0" i="0" u="none" strike="noStrike" cap="none" baseline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rtl val="0"/>
              </a:defRPr>
            </a:lvl3pPr>
            <a:lvl4pPr marL="1371600" marR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BAD2B"/>
              </a:buClr>
              <a:buSzPct val="100000"/>
              <a:buFont typeface="Open Sans"/>
              <a:buNone/>
              <a:defRPr sz="1800" b="0" i="0" u="none" strike="noStrike" cap="none" baseline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rtl val="0"/>
              </a:defRPr>
            </a:lvl4pPr>
            <a:lvl5pPr marL="1828800" marR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BAD2B"/>
              </a:buClr>
              <a:buSzPct val="100000"/>
              <a:buFont typeface="Open Sans"/>
              <a:buNone/>
              <a:defRPr sz="1800" b="0" i="0" u="none" strike="noStrike" cap="none" baseline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rtl val="0"/>
              </a:defRPr>
            </a:lvl5pPr>
            <a:lvl6pPr marL="2286000" marR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BAD2B"/>
              </a:buClr>
              <a:buSzPct val="100000"/>
              <a:buFont typeface="Open Sans"/>
              <a:buNone/>
              <a:defRPr sz="1800" b="0" i="0" u="none" strike="noStrike" cap="none" baseline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rtl val="0"/>
              </a:defRPr>
            </a:lvl6pPr>
            <a:lvl7pPr marL="2743200" marR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BAD2B"/>
              </a:buClr>
              <a:buSzPct val="100000"/>
              <a:buFont typeface="Open Sans"/>
              <a:buNone/>
              <a:defRPr sz="1800" b="0" i="0" u="none" strike="noStrike" cap="none" baseline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rtl val="0"/>
              </a:defRPr>
            </a:lvl7pPr>
            <a:lvl8pPr marL="3200400" marR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None/>
              <a:defRPr sz="1800" b="0" i="0" u="none" strike="noStrike" cap="none" baseline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rtl val="0"/>
              </a:defRPr>
            </a:lvl8pPr>
            <a:lvl9pPr marL="3657600" marR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None/>
              <a:defRPr sz="1800" b="0" i="0" u="none" strike="noStrike" cap="none" baseline="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rtl val="0"/>
              </a:defRPr>
            </a:lvl9pPr>
          </a:lstStyle>
          <a:p>
            <a:r>
              <a:rPr lang="da-DK" sz="2800" b="1" dirty="0" smtClean="0">
                <a:solidFill>
                  <a:srgbClr val="3A81BA"/>
                </a:solidFill>
              </a:rPr>
              <a:t>Kan vi gøre brug af </a:t>
            </a:r>
            <a:r>
              <a:rPr lang="da-DK" sz="2800" b="1" dirty="0" err="1" smtClean="0">
                <a:solidFill>
                  <a:srgbClr val="3A81BA"/>
                </a:solidFill>
              </a:rPr>
              <a:t>on-line</a:t>
            </a:r>
            <a:r>
              <a:rPr lang="da-DK" sz="2800" b="1" dirty="0" smtClean="0">
                <a:solidFill>
                  <a:srgbClr val="3A81BA"/>
                </a:solidFill>
              </a:rPr>
              <a:t> skolernes erfaringerne i erhvervsuddannelserne? </a:t>
            </a:r>
            <a:endParaRPr lang="da-DK" sz="2800" b="1" dirty="0">
              <a:solidFill>
                <a:srgbClr val="3A81B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468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31640" y="367693"/>
            <a:ext cx="6400800" cy="583427"/>
          </a:xfrm>
        </p:spPr>
        <p:txBody>
          <a:bodyPr/>
          <a:lstStyle/>
          <a:p>
            <a:r>
              <a:rPr lang="da-DK" sz="2800" dirty="0" smtClean="0"/>
              <a:t>Afsæt </a:t>
            </a:r>
            <a:endParaRPr lang="da-DK" sz="28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644008" y="4851903"/>
            <a:ext cx="936104" cy="227235"/>
          </a:xfrm>
        </p:spPr>
        <p:txBody>
          <a:bodyPr/>
          <a:lstStyle/>
          <a:p>
            <a:fld id="{F4C55BE5-E575-ED47-A1F5-BFFA118811D7}" type="datetime1">
              <a:rPr lang="da-DK" smtClean="0"/>
              <a:t>17/09/14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907704" y="4851903"/>
            <a:ext cx="2679576" cy="227235"/>
          </a:xfrm>
        </p:spPr>
        <p:txBody>
          <a:bodyPr/>
          <a:lstStyle/>
          <a:p>
            <a:r>
              <a:rPr lang="da-DK" smtClean="0"/>
              <a:t>Jens Jørgen Jørgensen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5652120" y="4851903"/>
            <a:ext cx="442392" cy="227235"/>
          </a:xfrm>
        </p:spPr>
        <p:txBody>
          <a:bodyPr/>
          <a:lstStyle/>
          <a:p>
            <a:fld id="{3A6F5D92-ECE9-4C30-8D55-B11C3AFD8FFF}" type="slidenum">
              <a:rPr lang="da-DK" smtClean="0"/>
              <a:pPr/>
              <a:t>3</a:t>
            </a:fld>
            <a:endParaRPr lang="da-DK"/>
          </a:p>
        </p:txBody>
      </p:sp>
      <p:sp>
        <p:nvSpPr>
          <p:cNvPr id="11" name="Undertitel 2"/>
          <p:cNvSpPr txBox="1">
            <a:spLocks/>
          </p:cNvSpPr>
          <p:nvPr/>
        </p:nvSpPr>
        <p:spPr bwMode="auto">
          <a:xfrm>
            <a:off x="1043608" y="1153345"/>
            <a:ext cx="3096344" cy="213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20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20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16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16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9pPr>
          </a:lstStyle>
          <a:p>
            <a:pPr algn="l"/>
            <a:r>
              <a:rPr lang="da-DK" b="1" dirty="0" smtClean="0"/>
              <a:t>Brock Online Academy:</a:t>
            </a:r>
          </a:p>
          <a:p>
            <a:pPr algn="l"/>
            <a:endParaRPr lang="da-DK" b="1" dirty="0"/>
          </a:p>
          <a:p>
            <a:pPr algn="l"/>
            <a:r>
              <a:rPr lang="da-DK" dirty="0" smtClean="0"/>
              <a:t>”Vi ligger klart over landsgennemsnittet”</a:t>
            </a:r>
          </a:p>
          <a:p>
            <a:pPr algn="l"/>
            <a:endParaRPr lang="da-DK" dirty="0" smtClean="0"/>
          </a:p>
          <a:p>
            <a:pPr algn="l"/>
            <a:r>
              <a:rPr lang="da-DK" sz="1200" i="1" dirty="0" smtClean="0"/>
              <a:t>Claus Villumsen, leder af </a:t>
            </a:r>
            <a:r>
              <a:rPr lang="da-DK" sz="1200" i="1" dirty="0" err="1" smtClean="0"/>
              <a:t>eBrock</a:t>
            </a:r>
            <a:endParaRPr lang="da-DK" sz="1200" i="1" dirty="0"/>
          </a:p>
          <a:p>
            <a:pPr algn="l"/>
            <a:endParaRPr lang="da-DK" dirty="0"/>
          </a:p>
          <a:p>
            <a:pPr algn="l"/>
            <a:endParaRPr lang="da-DK" dirty="0" smtClean="0"/>
          </a:p>
          <a:p>
            <a:pPr algn="l"/>
            <a:endParaRPr lang="da-DK" dirty="0" smtClean="0"/>
          </a:p>
        </p:txBody>
      </p:sp>
      <p:sp>
        <p:nvSpPr>
          <p:cNvPr id="12" name="Undertitel 2"/>
          <p:cNvSpPr txBox="1">
            <a:spLocks/>
          </p:cNvSpPr>
          <p:nvPr/>
        </p:nvSpPr>
        <p:spPr bwMode="auto">
          <a:xfrm>
            <a:off x="4747257" y="1153344"/>
            <a:ext cx="3600400" cy="2701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20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20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16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16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9pPr>
          </a:lstStyle>
          <a:p>
            <a:pPr algn="l"/>
            <a:r>
              <a:rPr lang="da-DK" b="1" dirty="0" err="1" smtClean="0"/>
              <a:t>Netdansk</a:t>
            </a:r>
            <a:endParaRPr lang="da-DK" dirty="0"/>
          </a:p>
          <a:p>
            <a:pPr algn="l"/>
            <a:r>
              <a:rPr lang="da-DK" dirty="0"/>
              <a:t>Kursisterne oplever en meget tæt og individuel </a:t>
            </a:r>
            <a:r>
              <a:rPr lang="da-DK" dirty="0" smtClean="0"/>
              <a:t>lærerkontakt</a:t>
            </a:r>
          </a:p>
          <a:p>
            <a:pPr algn="l"/>
            <a:endParaRPr lang="da-DK" dirty="0" smtClean="0"/>
          </a:p>
          <a:p>
            <a:pPr algn="l"/>
            <a:r>
              <a:rPr lang="da-DK" dirty="0" smtClean="0"/>
              <a:t>Resultaterne er over landsgennemsnittet</a:t>
            </a:r>
          </a:p>
          <a:p>
            <a:pPr algn="l"/>
            <a:r>
              <a:rPr lang="da-DK" sz="1000" i="1" dirty="0" smtClean="0"/>
              <a:t>Lisa Toft, </a:t>
            </a:r>
            <a:r>
              <a:rPr lang="da-DK" sz="1000" i="1" dirty="0"/>
              <a:t>leder af </a:t>
            </a:r>
            <a:r>
              <a:rPr lang="da-DK" sz="1000" i="1" dirty="0" err="1" smtClean="0"/>
              <a:t>Netdansk</a:t>
            </a:r>
            <a:endParaRPr lang="da-DK" sz="1000" i="1" dirty="0"/>
          </a:p>
          <a:p>
            <a:pPr algn="l"/>
            <a:endParaRPr lang="da-DK" dirty="0"/>
          </a:p>
          <a:p>
            <a:pPr algn="l"/>
            <a:endParaRPr lang="da-DK" dirty="0" smtClean="0"/>
          </a:p>
          <a:p>
            <a:pPr algn="l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525356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31640" y="243781"/>
            <a:ext cx="6400800" cy="583427"/>
          </a:xfrm>
        </p:spPr>
        <p:txBody>
          <a:bodyPr/>
          <a:lstStyle/>
          <a:p>
            <a:r>
              <a:rPr lang="da-DK" sz="2800" dirty="0" err="1" smtClean="0"/>
              <a:t>Netdansk</a:t>
            </a:r>
            <a:r>
              <a:rPr lang="da-DK" sz="2800" dirty="0" smtClean="0"/>
              <a:t> eksempel på bærende principper</a:t>
            </a:r>
            <a:endParaRPr lang="da-DK" sz="28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644008" y="4851903"/>
            <a:ext cx="936104" cy="227235"/>
          </a:xfrm>
        </p:spPr>
        <p:txBody>
          <a:bodyPr/>
          <a:lstStyle/>
          <a:p>
            <a:fld id="{F4C55BE5-E575-ED47-A1F5-BFFA118811D7}" type="datetime1">
              <a:rPr lang="da-DK" smtClean="0"/>
              <a:t>17/09/14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907704" y="4851903"/>
            <a:ext cx="2679576" cy="227235"/>
          </a:xfrm>
        </p:spPr>
        <p:txBody>
          <a:bodyPr/>
          <a:lstStyle/>
          <a:p>
            <a:r>
              <a:rPr lang="da-DK" smtClean="0"/>
              <a:t>Jens Jørgen Jørgensen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5652120" y="4851903"/>
            <a:ext cx="442392" cy="227235"/>
          </a:xfrm>
        </p:spPr>
        <p:txBody>
          <a:bodyPr/>
          <a:lstStyle/>
          <a:p>
            <a:fld id="{3A6F5D92-ECE9-4C30-8D55-B11C3AFD8FFF}" type="slidenum">
              <a:rPr lang="da-DK" smtClean="0"/>
              <a:pPr/>
              <a:t>4</a:t>
            </a:fld>
            <a:endParaRPr lang="da-DK"/>
          </a:p>
        </p:txBody>
      </p:sp>
      <p:sp>
        <p:nvSpPr>
          <p:cNvPr id="11" name="Undertitel 2"/>
          <p:cNvSpPr txBox="1">
            <a:spLocks/>
          </p:cNvSpPr>
          <p:nvPr/>
        </p:nvSpPr>
        <p:spPr bwMode="auto">
          <a:xfrm>
            <a:off x="1043608" y="3100601"/>
            <a:ext cx="3096344" cy="213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20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20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16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16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9pPr>
          </a:lstStyle>
          <a:p>
            <a:pPr algn="l"/>
            <a:r>
              <a:rPr lang="da-DK" b="1" dirty="0" smtClean="0"/>
              <a:t>Åbne opgaver</a:t>
            </a:r>
          </a:p>
          <a:p>
            <a:pPr algn="l"/>
            <a:r>
              <a:rPr lang="da-DK" dirty="0" smtClean="0"/>
              <a:t>Underviseren medierer</a:t>
            </a:r>
          </a:p>
          <a:p>
            <a:pPr algn="l"/>
            <a:endParaRPr lang="da-DK" dirty="0" smtClean="0"/>
          </a:p>
          <a:p>
            <a:pPr algn="l"/>
            <a:r>
              <a:rPr lang="da-DK" dirty="0" smtClean="0"/>
              <a:t>Retter ”blødt”</a:t>
            </a:r>
          </a:p>
          <a:p>
            <a:pPr algn="l"/>
            <a:endParaRPr lang="da-DK" dirty="0"/>
          </a:p>
          <a:p>
            <a:pPr algn="l"/>
            <a:endParaRPr lang="da-DK" dirty="0" smtClean="0"/>
          </a:p>
          <a:p>
            <a:pPr algn="l"/>
            <a:endParaRPr lang="da-DK" dirty="0" smtClean="0"/>
          </a:p>
        </p:txBody>
      </p:sp>
      <p:sp>
        <p:nvSpPr>
          <p:cNvPr id="12" name="Undertitel 2"/>
          <p:cNvSpPr txBox="1">
            <a:spLocks/>
          </p:cNvSpPr>
          <p:nvPr/>
        </p:nvSpPr>
        <p:spPr bwMode="auto">
          <a:xfrm>
            <a:off x="4747257" y="1266930"/>
            <a:ext cx="3600400" cy="2701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20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20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16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16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9pPr>
          </a:lstStyle>
          <a:p>
            <a:pPr algn="l"/>
            <a:r>
              <a:rPr lang="da-DK" b="1" dirty="0" smtClean="0"/>
              <a:t>”Lukkede” opgaver</a:t>
            </a:r>
          </a:p>
          <a:p>
            <a:pPr algn="l"/>
            <a:r>
              <a:rPr lang="da-DK" dirty="0" smtClean="0"/>
              <a:t>Underviseren giver </a:t>
            </a:r>
            <a:r>
              <a:rPr lang="da-DK" dirty="0" err="1" smtClean="0"/>
              <a:t>feed-back</a:t>
            </a:r>
            <a:r>
              <a:rPr lang="da-DK" dirty="0" smtClean="0"/>
              <a:t> til hver enkelt</a:t>
            </a:r>
          </a:p>
          <a:p>
            <a:pPr algn="l"/>
            <a:endParaRPr lang="da-DK" dirty="0" smtClean="0"/>
          </a:p>
          <a:p>
            <a:pPr algn="l"/>
            <a:r>
              <a:rPr lang="da-DK" dirty="0" smtClean="0"/>
              <a:t>Retter ”hårdt”</a:t>
            </a:r>
          </a:p>
          <a:p>
            <a:pPr algn="l"/>
            <a:endParaRPr lang="da-DK" dirty="0" smtClean="0"/>
          </a:p>
          <a:p>
            <a:pPr algn="l"/>
            <a:endParaRPr lang="da-DK" dirty="0" smtClean="0"/>
          </a:p>
          <a:p>
            <a:pPr algn="l"/>
            <a:endParaRPr lang="da-DK" dirty="0" smtClean="0"/>
          </a:p>
        </p:txBody>
      </p:sp>
      <p:sp>
        <p:nvSpPr>
          <p:cNvPr id="9" name="Undertitel 2"/>
          <p:cNvSpPr txBox="1">
            <a:spLocks/>
          </p:cNvSpPr>
          <p:nvPr/>
        </p:nvSpPr>
        <p:spPr bwMode="auto">
          <a:xfrm>
            <a:off x="1043608" y="1255280"/>
            <a:ext cx="3096344" cy="132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20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20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16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16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9pPr>
          </a:lstStyle>
          <a:p>
            <a:pPr algn="l"/>
            <a:r>
              <a:rPr lang="da-DK" b="1" dirty="0" smtClean="0"/>
              <a:t>Ingen tvivl om hvad kursisten skal –</a:t>
            </a:r>
          </a:p>
          <a:p>
            <a:pPr algn="l"/>
            <a:r>
              <a:rPr lang="da-DK" dirty="0" smtClean="0"/>
              <a:t>Ensartet virtuelt læringsmiljø som ankerpunkt</a:t>
            </a:r>
          </a:p>
          <a:p>
            <a:pPr algn="l"/>
            <a:endParaRPr lang="da-DK" b="1" dirty="0"/>
          </a:p>
          <a:p>
            <a:pPr algn="l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63696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31640" y="173329"/>
            <a:ext cx="6400800" cy="583427"/>
          </a:xfrm>
        </p:spPr>
        <p:txBody>
          <a:bodyPr/>
          <a:lstStyle/>
          <a:p>
            <a:r>
              <a:rPr lang="da-DK" sz="2800" dirty="0" smtClean="0"/>
              <a:t>Det virtuelle læringsmiljø – ankerpunkt og </a:t>
            </a:r>
            <a:r>
              <a:rPr lang="da-DK" sz="2800" dirty="0" err="1" smtClean="0"/>
              <a:t>arbejdplads</a:t>
            </a:r>
            <a:endParaRPr lang="da-DK" sz="28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644008" y="4863998"/>
            <a:ext cx="936104" cy="227235"/>
          </a:xfrm>
        </p:spPr>
        <p:txBody>
          <a:bodyPr/>
          <a:lstStyle/>
          <a:p>
            <a:fld id="{F4C55BE5-E575-ED47-A1F5-BFFA118811D7}" type="datetime1">
              <a:rPr lang="da-DK" smtClean="0"/>
              <a:t>17/09/14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990328" y="4863998"/>
            <a:ext cx="2679576" cy="227235"/>
          </a:xfrm>
        </p:spPr>
        <p:txBody>
          <a:bodyPr/>
          <a:lstStyle/>
          <a:p>
            <a:r>
              <a:rPr lang="da-DK" dirty="0" smtClean="0"/>
              <a:t>Jens Jørgen Jørgensen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5652120" y="4863998"/>
            <a:ext cx="442392" cy="227235"/>
          </a:xfrm>
        </p:spPr>
        <p:txBody>
          <a:bodyPr/>
          <a:lstStyle/>
          <a:p>
            <a:fld id="{3A6F5D92-ECE9-4C30-8D55-B11C3AFD8FFF}" type="slidenum">
              <a:rPr lang="da-DK" smtClean="0"/>
              <a:pPr/>
              <a:t>5</a:t>
            </a:fld>
            <a:endParaRPr lang="da-DK"/>
          </a:p>
        </p:txBody>
      </p:sp>
      <p:sp>
        <p:nvSpPr>
          <p:cNvPr id="11" name="Sky 10"/>
          <p:cNvSpPr/>
          <p:nvPr/>
        </p:nvSpPr>
        <p:spPr>
          <a:xfrm>
            <a:off x="3343052" y="1310022"/>
            <a:ext cx="2088232" cy="842728"/>
          </a:xfrm>
          <a:prstGeom prst="cloud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Eksterne ressourcer</a:t>
            </a:r>
            <a:endParaRPr lang="da-DK" dirty="0"/>
          </a:p>
        </p:txBody>
      </p:sp>
      <p:sp>
        <p:nvSpPr>
          <p:cNvPr id="12" name="Sky 11"/>
          <p:cNvSpPr/>
          <p:nvPr/>
        </p:nvSpPr>
        <p:spPr>
          <a:xfrm>
            <a:off x="1398836" y="2412050"/>
            <a:ext cx="1440160" cy="842728"/>
          </a:xfrm>
          <a:prstGeom prst="cloud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Sociale medier</a:t>
            </a:r>
            <a:endParaRPr lang="da-DK" dirty="0"/>
          </a:p>
        </p:txBody>
      </p:sp>
      <p:grpSp>
        <p:nvGrpSpPr>
          <p:cNvPr id="14" name="Grupper 13"/>
          <p:cNvGrpSpPr/>
          <p:nvPr/>
        </p:nvGrpSpPr>
        <p:grpSpPr>
          <a:xfrm>
            <a:off x="-87064" y="2230356"/>
            <a:ext cx="1485900" cy="1131884"/>
            <a:chOff x="6228184" y="3864818"/>
            <a:chExt cx="1485900" cy="1257300"/>
          </a:xfrm>
        </p:grpSpPr>
        <p:pic>
          <p:nvPicPr>
            <p:cNvPr id="8" name="Picture 19" descr="2_noekke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8184" y="3864818"/>
              <a:ext cx="1485900" cy="1257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Ellipse 12"/>
            <p:cNvSpPr/>
            <p:nvPr/>
          </p:nvSpPr>
          <p:spPr>
            <a:xfrm>
              <a:off x="6372200" y="4656906"/>
              <a:ext cx="360040" cy="3600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15" name="Sky 14"/>
          <p:cNvSpPr/>
          <p:nvPr/>
        </p:nvSpPr>
        <p:spPr>
          <a:xfrm>
            <a:off x="5791324" y="2347225"/>
            <a:ext cx="2304256" cy="842728"/>
          </a:xfrm>
          <a:prstGeom prst="cloud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Eksterne applikationer</a:t>
            </a:r>
            <a:endParaRPr lang="da-DK" dirty="0"/>
          </a:p>
        </p:txBody>
      </p:sp>
      <p:sp>
        <p:nvSpPr>
          <p:cNvPr id="16" name="Rektangel 15"/>
          <p:cNvSpPr/>
          <p:nvPr/>
        </p:nvSpPr>
        <p:spPr>
          <a:xfrm>
            <a:off x="2997778" y="2347225"/>
            <a:ext cx="2649530" cy="2268882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endParaRPr lang="da-DK" dirty="0" smtClean="0">
              <a:solidFill>
                <a:schemeClr val="tx1"/>
              </a:solidFill>
            </a:endParaRPr>
          </a:p>
          <a:p>
            <a:r>
              <a:rPr lang="da-DK" b="1" dirty="0" smtClean="0">
                <a:solidFill>
                  <a:schemeClr val="tx1"/>
                </a:solidFill>
              </a:rPr>
              <a:t>Virtuelt læringsrum</a:t>
            </a:r>
            <a:endParaRPr lang="da-DK" b="1" dirty="0">
              <a:solidFill>
                <a:schemeClr val="tx1"/>
              </a:solidFill>
            </a:endParaRPr>
          </a:p>
          <a:p>
            <a:r>
              <a:rPr lang="da-DK" dirty="0" smtClean="0">
                <a:solidFill>
                  <a:schemeClr val="tx1"/>
                </a:solidFill>
              </a:rPr>
              <a:t>Dansk</a:t>
            </a:r>
          </a:p>
          <a:p>
            <a:r>
              <a:rPr lang="da-DK" sz="1400" dirty="0" smtClean="0">
                <a:solidFill>
                  <a:schemeClr val="tx1"/>
                </a:solidFill>
              </a:rPr>
              <a:t/>
            </a:r>
            <a:br>
              <a:rPr lang="da-DK" sz="1400" dirty="0" smtClean="0">
                <a:solidFill>
                  <a:schemeClr val="tx1"/>
                </a:solidFill>
              </a:rPr>
            </a:br>
            <a:r>
              <a:rPr lang="da-DK" sz="1400" dirty="0" smtClean="0">
                <a:solidFill>
                  <a:schemeClr val="tx1"/>
                </a:solidFill>
              </a:rPr>
              <a:t>Info</a:t>
            </a:r>
          </a:p>
          <a:p>
            <a:r>
              <a:rPr lang="da-DK" sz="1400" dirty="0" smtClean="0">
                <a:solidFill>
                  <a:schemeClr val="tx1"/>
                </a:solidFill>
              </a:rPr>
              <a:t/>
            </a:r>
            <a:br>
              <a:rPr lang="da-DK" sz="1400" dirty="0" smtClean="0">
                <a:solidFill>
                  <a:schemeClr val="tx1"/>
                </a:solidFill>
              </a:rPr>
            </a:br>
            <a:r>
              <a:rPr lang="da-DK" sz="1400" dirty="0" smtClean="0">
                <a:solidFill>
                  <a:schemeClr val="tx1"/>
                </a:solidFill>
              </a:rPr>
              <a:t>Indhold</a:t>
            </a:r>
          </a:p>
          <a:p>
            <a:r>
              <a:rPr lang="da-DK" sz="1400" dirty="0" smtClean="0">
                <a:solidFill>
                  <a:schemeClr val="tx1"/>
                </a:solidFill>
              </a:rPr>
              <a:t/>
            </a:r>
            <a:br>
              <a:rPr lang="da-DK" sz="1400" dirty="0" smtClean="0">
                <a:solidFill>
                  <a:schemeClr val="tx1"/>
                </a:solidFill>
              </a:rPr>
            </a:br>
            <a:r>
              <a:rPr lang="da-DK" sz="1400" dirty="0" smtClean="0">
                <a:solidFill>
                  <a:schemeClr val="tx1"/>
                </a:solidFill>
              </a:rPr>
              <a:t>Opgaver - træning</a:t>
            </a:r>
          </a:p>
          <a:p>
            <a:r>
              <a:rPr lang="da-DK" sz="1400" dirty="0" smtClean="0">
                <a:solidFill>
                  <a:schemeClr val="tx1"/>
                </a:solidFill>
              </a:rPr>
              <a:t/>
            </a:r>
            <a:br>
              <a:rPr lang="da-DK" sz="1400" dirty="0" smtClean="0">
                <a:solidFill>
                  <a:schemeClr val="tx1"/>
                </a:solidFill>
              </a:rPr>
            </a:br>
            <a:r>
              <a:rPr lang="da-DK" sz="1400" dirty="0" smtClean="0">
                <a:solidFill>
                  <a:schemeClr val="tx1"/>
                </a:solidFill>
              </a:rPr>
              <a:t>Samarbejde</a:t>
            </a:r>
            <a:endParaRPr lang="da-DK" dirty="0">
              <a:solidFill>
                <a:schemeClr val="tx1"/>
              </a:solidFill>
            </a:endParaRPr>
          </a:p>
          <a:p>
            <a:pPr algn="ctr"/>
            <a:endParaRPr lang="da-DK" dirty="0"/>
          </a:p>
        </p:txBody>
      </p:sp>
      <p:sp>
        <p:nvSpPr>
          <p:cNvPr id="17" name="Rektangel 16"/>
          <p:cNvSpPr/>
          <p:nvPr/>
        </p:nvSpPr>
        <p:spPr>
          <a:xfrm>
            <a:off x="304729" y="756756"/>
            <a:ext cx="2534267" cy="1473600"/>
          </a:xfrm>
          <a:prstGeom prst="rect">
            <a:avLst/>
          </a:prstGeom>
          <a:solidFill>
            <a:schemeClr val="accent1"/>
          </a:solidFill>
          <a:ln w="190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r>
              <a:rPr lang="da-DK" dirty="0" smtClean="0">
                <a:solidFill>
                  <a:schemeClr val="tx1"/>
                </a:solidFill>
              </a:rPr>
              <a:t>”</a:t>
            </a:r>
            <a:r>
              <a:rPr lang="da-DK" sz="1600" dirty="0" smtClean="0">
                <a:solidFill>
                  <a:schemeClr val="tx1"/>
                </a:solidFill>
              </a:rPr>
              <a:t>Mit hjem</a:t>
            </a:r>
            <a:r>
              <a:rPr lang="da-DK" dirty="0" smtClean="0">
                <a:solidFill>
                  <a:schemeClr val="tx1"/>
                </a:solidFill>
              </a:rPr>
              <a:t>”</a:t>
            </a:r>
            <a:br>
              <a:rPr lang="da-DK" dirty="0" smtClean="0">
                <a:solidFill>
                  <a:schemeClr val="tx1"/>
                </a:solidFill>
              </a:rPr>
            </a:br>
            <a:r>
              <a:rPr lang="da-DK" sz="1400" dirty="0" smtClean="0">
                <a:solidFill>
                  <a:schemeClr val="tx1"/>
                </a:solidFill>
              </a:rPr>
              <a:t/>
            </a:r>
            <a:br>
              <a:rPr lang="da-DK" sz="1400" dirty="0" smtClean="0">
                <a:solidFill>
                  <a:schemeClr val="tx1"/>
                </a:solidFill>
              </a:rPr>
            </a:br>
            <a:r>
              <a:rPr lang="da-DK" sz="1400" dirty="0" smtClean="0">
                <a:solidFill>
                  <a:schemeClr val="tx1"/>
                </a:solidFill>
              </a:rPr>
              <a:t>Dansk</a:t>
            </a:r>
            <a:br>
              <a:rPr lang="da-DK" sz="1400" dirty="0" smtClean="0">
                <a:solidFill>
                  <a:schemeClr val="tx1"/>
                </a:solidFill>
              </a:rPr>
            </a:br>
            <a:r>
              <a:rPr lang="da-DK" sz="1000" dirty="0" smtClean="0">
                <a:solidFill>
                  <a:schemeClr val="tx1"/>
                </a:solidFill>
              </a:rPr>
              <a:t>Afleveringer…</a:t>
            </a:r>
          </a:p>
          <a:p>
            <a:r>
              <a:rPr lang="da-DK" sz="1000" dirty="0">
                <a:solidFill>
                  <a:schemeClr val="tx1"/>
                </a:solidFill>
              </a:rPr>
              <a:t/>
            </a:r>
            <a:br>
              <a:rPr lang="da-DK" sz="1000" dirty="0">
                <a:solidFill>
                  <a:schemeClr val="tx1"/>
                </a:solidFill>
              </a:rPr>
            </a:br>
            <a:r>
              <a:rPr lang="da-DK" dirty="0" smtClean="0">
                <a:solidFill>
                  <a:schemeClr val="tx1"/>
                </a:solidFill>
              </a:rPr>
              <a:t>HGS</a:t>
            </a:r>
            <a:br>
              <a:rPr lang="da-DK" dirty="0" smtClean="0">
                <a:solidFill>
                  <a:schemeClr val="tx1"/>
                </a:solidFill>
              </a:rPr>
            </a:br>
            <a:r>
              <a:rPr lang="da-DK" sz="1200" dirty="0">
                <a:solidFill>
                  <a:schemeClr val="tx1"/>
                </a:solidFill>
              </a:rPr>
              <a:t>Afleveringer</a:t>
            </a:r>
            <a:r>
              <a:rPr lang="da-DK" sz="1200" dirty="0" smtClean="0">
                <a:solidFill>
                  <a:schemeClr val="tx1"/>
                </a:solidFill>
              </a:rPr>
              <a:t>…</a:t>
            </a:r>
            <a:endParaRPr lang="da-DK" sz="1200" dirty="0">
              <a:solidFill>
                <a:schemeClr val="tx1"/>
              </a:solidFill>
            </a:endParaRPr>
          </a:p>
        </p:txBody>
      </p:sp>
      <p:cxnSp>
        <p:nvCxnSpPr>
          <p:cNvPr id="7" name="Lige pilforbindelse 6"/>
          <p:cNvCxnSpPr/>
          <p:nvPr/>
        </p:nvCxnSpPr>
        <p:spPr>
          <a:xfrm>
            <a:off x="1331640" y="1497230"/>
            <a:ext cx="1666138" cy="10222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kstfelt 9"/>
          <p:cNvSpPr txBox="1"/>
          <p:nvPr/>
        </p:nvSpPr>
        <p:spPr>
          <a:xfrm>
            <a:off x="8466428" y="1930910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08860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08393"/>
            <a:ext cx="7772400" cy="648252"/>
          </a:xfrm>
        </p:spPr>
        <p:txBody>
          <a:bodyPr/>
          <a:lstStyle/>
          <a:p>
            <a:r>
              <a:rPr lang="da-DK" sz="3200" dirty="0" smtClean="0"/>
              <a:t>Hvad virker?</a:t>
            </a:r>
            <a:endParaRPr lang="da-DK" sz="32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55BE5-E575-ED47-A1F5-BFFA118811D7}" type="datetime1">
              <a:rPr lang="da-DK" smtClean="0"/>
              <a:t>17/09/14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Jens Jørgen Jørgensen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F5D92-ECE9-4C30-8D55-B11C3AFD8FFF}" type="slidenum">
              <a:rPr lang="da-DK" smtClean="0"/>
              <a:pPr/>
              <a:t>6</a:t>
            </a:fld>
            <a:endParaRPr lang="da-DK"/>
          </a:p>
        </p:txBody>
      </p:sp>
      <p:pic>
        <p:nvPicPr>
          <p:cNvPr id="7" name="Billede 6" descr="Skærmbillede 2012-10-23 kl. 15.09.5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6993"/>
            <a:ext cx="8100392" cy="3459888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755576" y="4127554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dirty="0" err="1"/>
              <a:t>Hattie</a:t>
            </a:r>
            <a:r>
              <a:rPr lang="da-DK" sz="1400" dirty="0"/>
              <a:t>, J. (2012). </a:t>
            </a:r>
            <a:r>
              <a:rPr lang="da-DK" sz="1400" i="1" dirty="0"/>
              <a:t>Visible Learning for Teachers. </a:t>
            </a:r>
            <a:r>
              <a:rPr lang="da-DK" sz="1400" i="1" dirty="0" err="1"/>
              <a:t>Maximizing</a:t>
            </a:r>
            <a:r>
              <a:rPr lang="da-DK" sz="1400" i="1" dirty="0"/>
              <a:t> </a:t>
            </a:r>
            <a:r>
              <a:rPr lang="da-DK" sz="1400" i="1" dirty="0" err="1"/>
              <a:t>Impact</a:t>
            </a:r>
            <a:r>
              <a:rPr lang="da-DK" sz="1400" i="1" dirty="0"/>
              <a:t> on Learning</a:t>
            </a:r>
            <a:r>
              <a:rPr lang="da-DK" sz="1400" dirty="0"/>
              <a:t>. London &amp; New York: </a:t>
            </a:r>
            <a:r>
              <a:rPr lang="da-DK" sz="1400" dirty="0" err="1"/>
              <a:t>Routledge</a:t>
            </a:r>
            <a:r>
              <a:rPr lang="da-DK" sz="1400" dirty="0"/>
              <a:t>. </a:t>
            </a:r>
            <a:r>
              <a:rPr lang="da-DK" sz="1400" dirty="0" err="1"/>
              <a:t>Appendix</a:t>
            </a:r>
            <a:r>
              <a:rPr lang="da-DK" sz="1400" dirty="0"/>
              <a:t> E, side 257-260</a:t>
            </a:r>
          </a:p>
        </p:txBody>
      </p:sp>
    </p:spTree>
    <p:extLst>
      <p:ext uri="{BB962C8B-B14F-4D97-AF65-F5344CB8AC3E}">
        <p14:creationId xmlns:p14="http://schemas.microsoft.com/office/powerpoint/2010/main" val="870670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31640" y="243781"/>
            <a:ext cx="6400800" cy="583427"/>
          </a:xfrm>
        </p:spPr>
        <p:txBody>
          <a:bodyPr/>
          <a:lstStyle/>
          <a:p>
            <a:r>
              <a:rPr lang="da-DK" sz="2800" dirty="0" smtClean="0"/>
              <a:t>Brock Online Academy</a:t>
            </a:r>
            <a:endParaRPr lang="da-DK" sz="28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644008" y="4851904"/>
            <a:ext cx="936104" cy="227235"/>
          </a:xfrm>
        </p:spPr>
        <p:txBody>
          <a:bodyPr/>
          <a:lstStyle/>
          <a:p>
            <a:fld id="{F4C55BE5-E575-ED47-A1F5-BFFA118811D7}" type="datetime1">
              <a:rPr lang="da-DK" smtClean="0"/>
              <a:t>17/09/14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907704" y="4851904"/>
            <a:ext cx="2679576" cy="227235"/>
          </a:xfrm>
        </p:spPr>
        <p:txBody>
          <a:bodyPr/>
          <a:lstStyle/>
          <a:p>
            <a:r>
              <a:rPr lang="da-DK" smtClean="0"/>
              <a:t>Jens Jørgen Jørgensen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5652120" y="4851904"/>
            <a:ext cx="442392" cy="227235"/>
          </a:xfrm>
        </p:spPr>
        <p:txBody>
          <a:bodyPr/>
          <a:lstStyle/>
          <a:p>
            <a:fld id="{3A6F5D92-ECE9-4C30-8D55-B11C3AFD8FFF}" type="slidenum">
              <a:rPr lang="da-DK" smtClean="0"/>
              <a:pPr/>
              <a:t>7</a:t>
            </a:fld>
            <a:endParaRPr lang="da-DK"/>
          </a:p>
        </p:txBody>
      </p:sp>
      <p:sp>
        <p:nvSpPr>
          <p:cNvPr id="11" name="Undertitel 2"/>
          <p:cNvSpPr txBox="1">
            <a:spLocks/>
          </p:cNvSpPr>
          <p:nvPr/>
        </p:nvSpPr>
        <p:spPr bwMode="auto">
          <a:xfrm>
            <a:off x="1043608" y="2708213"/>
            <a:ext cx="3096344" cy="213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20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20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16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16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9pPr>
          </a:lstStyle>
          <a:p>
            <a:pPr algn="l"/>
            <a:r>
              <a:rPr lang="da-DK" b="1" dirty="0" smtClean="0"/>
              <a:t>Indretning af det virtuelle læringsunivers sker automatisk</a:t>
            </a:r>
            <a:endParaRPr lang="da-DK" b="1" dirty="0"/>
          </a:p>
          <a:p>
            <a:pPr algn="l"/>
            <a:endParaRPr lang="da-DK" dirty="0"/>
          </a:p>
          <a:p>
            <a:pPr algn="l"/>
            <a:endParaRPr lang="da-DK" dirty="0" smtClean="0"/>
          </a:p>
          <a:p>
            <a:pPr algn="l"/>
            <a:endParaRPr lang="da-DK" dirty="0" smtClean="0"/>
          </a:p>
        </p:txBody>
      </p:sp>
      <p:sp>
        <p:nvSpPr>
          <p:cNvPr id="12" name="Undertitel 2"/>
          <p:cNvSpPr txBox="1">
            <a:spLocks/>
          </p:cNvSpPr>
          <p:nvPr/>
        </p:nvSpPr>
        <p:spPr bwMode="auto">
          <a:xfrm>
            <a:off x="4747257" y="1266931"/>
            <a:ext cx="3600400" cy="2701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20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20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16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16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9pPr>
          </a:lstStyle>
          <a:p>
            <a:pPr algn="l"/>
            <a:r>
              <a:rPr lang="da-DK" b="1" dirty="0" smtClean="0"/>
              <a:t>Lærersamarbejde </a:t>
            </a:r>
            <a:r>
              <a:rPr lang="da-DK" b="1" dirty="0" smtClean="0"/>
              <a:t>og systematisk forædling af </a:t>
            </a:r>
            <a:r>
              <a:rPr lang="da-DK" b="1" dirty="0" err="1" smtClean="0"/>
              <a:t>uv</a:t>
            </a:r>
            <a:r>
              <a:rPr lang="da-DK" b="1" dirty="0" smtClean="0"/>
              <a:t>-materialer og forløb</a:t>
            </a:r>
          </a:p>
          <a:p>
            <a:pPr algn="l"/>
            <a:r>
              <a:rPr lang="da-DK" dirty="0"/>
              <a:t/>
            </a:r>
            <a:br>
              <a:rPr lang="da-DK" dirty="0"/>
            </a:br>
            <a:endParaRPr lang="da-DK" dirty="0" smtClean="0"/>
          </a:p>
          <a:p>
            <a:pPr algn="l"/>
            <a:endParaRPr lang="da-DK" dirty="0" smtClean="0"/>
          </a:p>
        </p:txBody>
      </p:sp>
      <p:sp>
        <p:nvSpPr>
          <p:cNvPr id="9" name="Undertitel 2"/>
          <p:cNvSpPr txBox="1">
            <a:spLocks/>
          </p:cNvSpPr>
          <p:nvPr/>
        </p:nvSpPr>
        <p:spPr bwMode="auto">
          <a:xfrm>
            <a:off x="1043608" y="1255280"/>
            <a:ext cx="3096344" cy="132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20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20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16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69632"/>
              </a:buClr>
              <a:buNone/>
              <a:defRPr sz="1600">
                <a:solidFill>
                  <a:srgbClr val="006496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3399FF"/>
                </a:solidFill>
                <a:latin typeface="+mn-lt"/>
              </a:defRPr>
            </a:lvl9pPr>
          </a:lstStyle>
          <a:p>
            <a:pPr algn="l"/>
            <a:r>
              <a:rPr lang="da-DK" b="1" dirty="0" smtClean="0"/>
              <a:t>Ingen tvivl om hvad eleven skal – VL som ankerpunkt</a:t>
            </a:r>
            <a:endParaRPr lang="da-DK" dirty="0"/>
          </a:p>
          <a:p>
            <a:pPr algn="l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93692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 smtClean="0"/>
              <a:t>Eksempel BOA: HGS </a:t>
            </a:r>
            <a:br>
              <a:rPr lang="da-DK" dirty="0" smtClean="0"/>
            </a:br>
            <a:endParaRPr lang="da-DK" sz="180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4294967295"/>
          </p:nvPr>
        </p:nvSpPr>
        <p:spPr>
          <a:xfrm>
            <a:off x="4644008" y="4888188"/>
            <a:ext cx="936104" cy="227235"/>
          </a:xfrm>
          <a:prstGeom prst="rect">
            <a:avLst/>
          </a:prstGeom>
        </p:spPr>
        <p:txBody>
          <a:bodyPr/>
          <a:lstStyle/>
          <a:p>
            <a:fld id="{4D883802-50E6-8C46-AF91-34BAAF0F8D7C}" type="datetime1">
              <a:rPr lang="da-DK" smtClean="0"/>
              <a:t>17/09/14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4294967295"/>
          </p:nvPr>
        </p:nvSpPr>
        <p:spPr>
          <a:xfrm>
            <a:off x="1907704" y="4888188"/>
            <a:ext cx="2679576" cy="227235"/>
          </a:xfrm>
          <a:prstGeom prst="rect">
            <a:avLst/>
          </a:prstGeom>
        </p:spPr>
        <p:txBody>
          <a:bodyPr/>
          <a:lstStyle/>
          <a:p>
            <a:r>
              <a:rPr lang="da-DK" dirty="0" smtClean="0"/>
              <a:t>Jens Jørgen Jørgensen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4294967295"/>
          </p:nvPr>
        </p:nvSpPr>
        <p:spPr>
          <a:xfrm>
            <a:off x="5652120" y="4888188"/>
            <a:ext cx="442392" cy="227235"/>
          </a:xfrm>
          <a:prstGeom prst="rect">
            <a:avLst/>
          </a:prstGeom>
        </p:spPr>
        <p:txBody>
          <a:bodyPr/>
          <a:lstStyle/>
          <a:p>
            <a:fld id="{2750F659-A440-4B22-901A-224BBBFBE321}" type="slidenum">
              <a:rPr lang="da-DK" smtClean="0"/>
              <a:pPr/>
              <a:t>8</a:t>
            </a:fld>
            <a:endParaRPr lang="da-DK"/>
          </a:p>
        </p:txBody>
      </p:sp>
      <p:sp>
        <p:nvSpPr>
          <p:cNvPr id="7" name="Cylinder 6"/>
          <p:cNvSpPr/>
          <p:nvPr/>
        </p:nvSpPr>
        <p:spPr>
          <a:xfrm>
            <a:off x="539552" y="1793847"/>
            <a:ext cx="1080120" cy="1815106"/>
          </a:xfrm>
          <a:prstGeom prst="can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 smtClean="0">
                <a:solidFill>
                  <a:srgbClr val="000000"/>
                </a:solidFill>
              </a:rPr>
              <a:t>Adm</a:t>
            </a:r>
            <a:r>
              <a:rPr lang="da-DK" dirty="0" smtClean="0">
                <a:solidFill>
                  <a:srgbClr val="000000"/>
                </a:solidFill>
              </a:rPr>
              <a:t>-</a:t>
            </a:r>
            <a:br>
              <a:rPr lang="da-DK" dirty="0" smtClean="0">
                <a:solidFill>
                  <a:srgbClr val="000000"/>
                </a:solidFill>
              </a:rPr>
            </a:br>
            <a:r>
              <a:rPr lang="da-DK" dirty="0" smtClean="0">
                <a:solidFill>
                  <a:srgbClr val="000000"/>
                </a:solidFill>
              </a:rPr>
              <a:t>system</a:t>
            </a:r>
            <a:endParaRPr lang="da-DK" dirty="0">
              <a:solidFill>
                <a:srgbClr val="000000"/>
              </a:solidFill>
            </a:endParaRPr>
          </a:p>
        </p:txBody>
      </p:sp>
      <p:grpSp>
        <p:nvGrpSpPr>
          <p:cNvPr id="8" name="Grupper 7"/>
          <p:cNvGrpSpPr/>
          <p:nvPr/>
        </p:nvGrpSpPr>
        <p:grpSpPr>
          <a:xfrm>
            <a:off x="1691680" y="2571750"/>
            <a:ext cx="6679604" cy="2251128"/>
            <a:chOff x="1691680" y="2571750"/>
            <a:chExt cx="6679604" cy="2251128"/>
          </a:xfrm>
        </p:grpSpPr>
        <p:sp>
          <p:nvSpPr>
            <p:cNvPr id="10" name="Tekstfelt 9"/>
            <p:cNvSpPr txBox="1"/>
            <p:nvPr/>
          </p:nvSpPr>
          <p:spPr>
            <a:xfrm>
              <a:off x="2911376" y="2679906"/>
              <a:ext cx="15121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VL HGS 17, </a:t>
              </a:r>
              <a:endParaRPr lang="da-DK" dirty="0"/>
            </a:p>
          </p:txBody>
        </p:sp>
        <p:grpSp>
          <p:nvGrpSpPr>
            <p:cNvPr id="6" name="Grupper 5"/>
            <p:cNvGrpSpPr/>
            <p:nvPr/>
          </p:nvGrpSpPr>
          <p:grpSpPr>
            <a:xfrm>
              <a:off x="1691680" y="2571750"/>
              <a:ext cx="6679604" cy="2251128"/>
              <a:chOff x="1691680" y="2571750"/>
              <a:chExt cx="6679604" cy="2251128"/>
            </a:xfrm>
          </p:grpSpPr>
          <p:cxnSp>
            <p:nvCxnSpPr>
              <p:cNvPr id="9" name="Lige pilforbindelse 8"/>
              <p:cNvCxnSpPr/>
              <p:nvPr/>
            </p:nvCxnSpPr>
            <p:spPr>
              <a:xfrm>
                <a:off x="1691680" y="2571750"/>
                <a:ext cx="3456384" cy="1296504"/>
              </a:xfrm>
              <a:prstGeom prst="straightConnector1">
                <a:avLst/>
              </a:prstGeom>
              <a:ln>
                <a:solidFill>
                  <a:schemeClr val="accent2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Rektangel 10"/>
              <p:cNvSpPr/>
              <p:nvPr/>
            </p:nvSpPr>
            <p:spPr>
              <a:xfrm>
                <a:off x="5995020" y="3591199"/>
                <a:ext cx="2376264" cy="1231679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000" dirty="0" smtClean="0">
                    <a:solidFill>
                      <a:srgbClr val="000000"/>
                    </a:solidFill>
                  </a:rPr>
                  <a:t>Templates:</a:t>
                </a:r>
                <a:endParaRPr lang="da-DK" sz="2000" b="1" dirty="0" smtClean="0">
                  <a:solidFill>
                    <a:srgbClr val="000000"/>
                  </a:solidFill>
                </a:endParaRPr>
              </a:p>
              <a:p>
                <a:pPr algn="ctr"/>
                <a:r>
                  <a:rPr lang="da-DK" b="1" dirty="0" smtClean="0">
                    <a:solidFill>
                      <a:srgbClr val="000000"/>
                    </a:solidFill>
                  </a:rPr>
                  <a:t>HGS</a:t>
                </a:r>
                <a:endParaRPr lang="da-DK" sz="1400" b="1" dirty="0" smtClean="0">
                  <a:solidFill>
                    <a:srgbClr val="000000"/>
                  </a:solidFill>
                </a:endParaRPr>
              </a:p>
              <a:p>
                <a:pPr algn="ctr"/>
                <a:r>
                  <a:rPr lang="da-DK" sz="1400" dirty="0" smtClean="0">
                    <a:solidFill>
                      <a:srgbClr val="000000"/>
                    </a:solidFill>
                  </a:rPr>
                  <a:t>Matematik C</a:t>
                </a:r>
              </a:p>
              <a:p>
                <a:pPr algn="ctr"/>
                <a:r>
                  <a:rPr lang="da-DK" sz="1400" dirty="0" smtClean="0">
                    <a:solidFill>
                      <a:srgbClr val="000000"/>
                    </a:solidFill>
                  </a:rPr>
                  <a:t>Engelsk</a:t>
                </a:r>
                <a:br>
                  <a:rPr lang="da-DK" sz="1400" dirty="0" smtClean="0">
                    <a:solidFill>
                      <a:srgbClr val="000000"/>
                    </a:solidFill>
                  </a:rPr>
                </a:br>
                <a:endParaRPr lang="da-DK" dirty="0"/>
              </a:p>
            </p:txBody>
          </p:sp>
        </p:grpSp>
      </p:grpSp>
      <p:cxnSp>
        <p:nvCxnSpPr>
          <p:cNvPr id="13" name="Lige pilforbindelse 12"/>
          <p:cNvCxnSpPr/>
          <p:nvPr/>
        </p:nvCxnSpPr>
        <p:spPr>
          <a:xfrm flipV="1">
            <a:off x="7219156" y="3137423"/>
            <a:ext cx="0" cy="45377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ktangel 13"/>
          <p:cNvSpPr/>
          <p:nvPr/>
        </p:nvSpPr>
        <p:spPr>
          <a:xfrm>
            <a:off x="5436096" y="841901"/>
            <a:ext cx="3456384" cy="2268882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dirty="0" smtClean="0">
                <a:solidFill>
                  <a:srgbClr val="000000"/>
                </a:solidFill>
              </a:rPr>
              <a:t>VL HGS, hold 17</a:t>
            </a:r>
          </a:p>
          <a:p>
            <a:r>
              <a:rPr lang="da-DK" sz="1600" dirty="0">
                <a:solidFill>
                  <a:srgbClr val="000000"/>
                </a:solidFill>
              </a:rPr>
              <a:t>Info</a:t>
            </a:r>
          </a:p>
          <a:p>
            <a:r>
              <a:rPr lang="da-DK" sz="1600" dirty="0">
                <a:solidFill>
                  <a:srgbClr val="000000"/>
                </a:solidFill>
              </a:rPr>
              <a:t/>
            </a:r>
            <a:br>
              <a:rPr lang="da-DK" sz="1600" dirty="0">
                <a:solidFill>
                  <a:srgbClr val="000000"/>
                </a:solidFill>
              </a:rPr>
            </a:br>
            <a:r>
              <a:rPr lang="da-DK" sz="1600" dirty="0">
                <a:solidFill>
                  <a:srgbClr val="000000"/>
                </a:solidFill>
              </a:rPr>
              <a:t>Indhold</a:t>
            </a:r>
          </a:p>
          <a:p>
            <a:r>
              <a:rPr lang="da-DK" sz="1600" dirty="0">
                <a:solidFill>
                  <a:srgbClr val="000000"/>
                </a:solidFill>
              </a:rPr>
              <a:t/>
            </a:r>
            <a:br>
              <a:rPr lang="da-DK" sz="1600" dirty="0">
                <a:solidFill>
                  <a:srgbClr val="000000"/>
                </a:solidFill>
              </a:rPr>
            </a:br>
            <a:r>
              <a:rPr lang="da-DK" sz="1600" dirty="0">
                <a:solidFill>
                  <a:srgbClr val="000000"/>
                </a:solidFill>
              </a:rPr>
              <a:t>Opgaver - træning</a:t>
            </a:r>
          </a:p>
          <a:p>
            <a:r>
              <a:rPr lang="da-DK" sz="1600" dirty="0">
                <a:solidFill>
                  <a:srgbClr val="000000"/>
                </a:solidFill>
              </a:rPr>
              <a:t/>
            </a:r>
            <a:br>
              <a:rPr lang="da-DK" sz="1600" dirty="0">
                <a:solidFill>
                  <a:srgbClr val="000000"/>
                </a:solidFill>
              </a:rPr>
            </a:br>
            <a:r>
              <a:rPr lang="da-DK" sz="1600" dirty="0" smtClean="0">
                <a:solidFill>
                  <a:srgbClr val="000000"/>
                </a:solidFill>
              </a:rPr>
              <a:t>Samarbejde</a:t>
            </a:r>
          </a:p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10569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5652120" y="4876093"/>
            <a:ext cx="442392" cy="227235"/>
          </a:xfrm>
        </p:spPr>
        <p:txBody>
          <a:bodyPr/>
          <a:lstStyle/>
          <a:p>
            <a:fld id="{3A6F5D92-ECE9-4C30-8D55-B11C3AFD8FFF}" type="slidenum">
              <a:rPr lang="da-DK" smtClean="0"/>
              <a:pPr/>
              <a:t>9</a:t>
            </a:fld>
            <a:endParaRPr lang="da-DK" dirty="0"/>
          </a:p>
        </p:txBody>
      </p:sp>
      <p:sp>
        <p:nvSpPr>
          <p:cNvPr id="7" name="Ellipse 6"/>
          <p:cNvSpPr>
            <a:spLocks noChangeAspect="1"/>
          </p:cNvSpPr>
          <p:nvPr/>
        </p:nvSpPr>
        <p:spPr>
          <a:xfrm>
            <a:off x="611561" y="173217"/>
            <a:ext cx="3181249" cy="259272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8000" bIns="18000" rtlCol="0" anchor="ctr"/>
          <a:lstStyle/>
          <a:p>
            <a:pPr algn="ctr"/>
            <a:r>
              <a:rPr lang="da-DK" b="1" dirty="0" smtClean="0">
                <a:solidFill>
                  <a:srgbClr val="000000"/>
                </a:solidFill>
              </a:rPr>
              <a:t>CONTENT:</a:t>
            </a:r>
          </a:p>
          <a:p>
            <a:pPr algn="ctr"/>
            <a:r>
              <a:rPr lang="da-DK" dirty="0" smtClean="0">
                <a:solidFill>
                  <a:srgbClr val="000000"/>
                </a:solidFill>
              </a:rPr>
              <a:t>Læremidler</a:t>
            </a:r>
          </a:p>
          <a:p>
            <a:pPr algn="ctr"/>
            <a:r>
              <a:rPr lang="da-DK" dirty="0" smtClean="0">
                <a:solidFill>
                  <a:srgbClr val="000000"/>
                </a:solidFill>
              </a:rPr>
              <a:t>Filer/Videoer/Lyd</a:t>
            </a:r>
          </a:p>
          <a:p>
            <a:pPr algn="ctr"/>
            <a:r>
              <a:rPr lang="da-DK" dirty="0" smtClean="0">
                <a:solidFill>
                  <a:srgbClr val="000000"/>
                </a:solidFill>
              </a:rPr>
              <a:t>Opgaver</a:t>
            </a:r>
          </a:p>
          <a:p>
            <a:pPr algn="ctr"/>
            <a:r>
              <a:rPr lang="da-DK" dirty="0" smtClean="0">
                <a:solidFill>
                  <a:srgbClr val="000000"/>
                </a:solidFill>
              </a:rPr>
              <a:t>Test/Quizzer</a:t>
            </a:r>
          </a:p>
          <a:p>
            <a:pPr algn="ctr"/>
            <a:r>
              <a:rPr lang="da-DK" dirty="0" smtClean="0">
                <a:solidFill>
                  <a:srgbClr val="000000"/>
                </a:solidFill>
              </a:rPr>
              <a:t>Lektioner</a:t>
            </a:r>
          </a:p>
          <a:p>
            <a:pPr algn="ctr"/>
            <a:r>
              <a:rPr lang="da-DK" dirty="0" smtClean="0">
                <a:solidFill>
                  <a:srgbClr val="000000"/>
                </a:solidFill>
              </a:rPr>
              <a:t>Afstemning</a:t>
            </a:r>
            <a:endParaRPr lang="da-DK" dirty="0">
              <a:solidFill>
                <a:srgbClr val="000000"/>
              </a:solidFill>
            </a:endParaRPr>
          </a:p>
          <a:p>
            <a:pPr algn="ctr"/>
            <a:r>
              <a:rPr lang="da-DK" dirty="0" smtClean="0">
                <a:solidFill>
                  <a:srgbClr val="000000"/>
                </a:solidFill>
              </a:rPr>
              <a:t>Spørgeskema</a:t>
            </a:r>
            <a:br>
              <a:rPr lang="da-DK" dirty="0" smtClean="0">
                <a:solidFill>
                  <a:srgbClr val="000000"/>
                </a:solidFill>
              </a:rPr>
            </a:br>
            <a:r>
              <a:rPr lang="da-DK" dirty="0" smtClean="0">
                <a:solidFill>
                  <a:srgbClr val="000000"/>
                </a:solidFill>
              </a:rPr>
              <a:t>Opslagsværk</a:t>
            </a:r>
          </a:p>
        </p:txBody>
      </p:sp>
      <p:sp>
        <p:nvSpPr>
          <p:cNvPr id="8" name="Ellipse 7"/>
          <p:cNvSpPr>
            <a:spLocks noChangeAspect="1"/>
          </p:cNvSpPr>
          <p:nvPr/>
        </p:nvSpPr>
        <p:spPr>
          <a:xfrm>
            <a:off x="4860032" y="108392"/>
            <a:ext cx="3384376" cy="2707952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8000" bIns="18000" rtlCol="0" anchor="ctr"/>
          <a:lstStyle/>
          <a:p>
            <a:pPr algn="ctr"/>
            <a:r>
              <a:rPr lang="da-DK" b="1" dirty="0" smtClean="0">
                <a:solidFill>
                  <a:srgbClr val="000000"/>
                </a:solidFill>
              </a:rPr>
              <a:t>COMMUNICATION:</a:t>
            </a:r>
          </a:p>
          <a:p>
            <a:pPr algn="ctr"/>
            <a:endParaRPr lang="da-DK" b="1" dirty="0">
              <a:solidFill>
                <a:srgbClr val="000000"/>
              </a:solidFill>
            </a:endParaRPr>
          </a:p>
          <a:p>
            <a:pPr algn="ctr"/>
            <a:r>
              <a:rPr lang="da-DK" dirty="0" smtClean="0">
                <a:solidFill>
                  <a:srgbClr val="000000"/>
                </a:solidFill>
              </a:rPr>
              <a:t>Chat</a:t>
            </a:r>
            <a:br>
              <a:rPr lang="da-DK" dirty="0" smtClean="0">
                <a:solidFill>
                  <a:srgbClr val="000000"/>
                </a:solidFill>
              </a:rPr>
            </a:br>
            <a:r>
              <a:rPr lang="da-DK" dirty="0" smtClean="0">
                <a:solidFill>
                  <a:srgbClr val="000000"/>
                </a:solidFill>
              </a:rPr>
              <a:t>Videokonference:</a:t>
            </a:r>
            <a:br>
              <a:rPr lang="da-DK" dirty="0" smtClean="0">
                <a:solidFill>
                  <a:srgbClr val="000000"/>
                </a:solidFill>
              </a:rPr>
            </a:br>
            <a:r>
              <a:rPr lang="da-DK" dirty="0" smtClean="0">
                <a:solidFill>
                  <a:srgbClr val="000000"/>
                </a:solidFill>
              </a:rPr>
              <a:t>Skype/Adobe</a:t>
            </a:r>
            <a:r>
              <a:rPr lang="da-DK" dirty="0">
                <a:solidFill>
                  <a:srgbClr val="000000"/>
                </a:solidFill>
              </a:rPr>
              <a:t/>
            </a:r>
            <a:br>
              <a:rPr lang="da-DK" dirty="0">
                <a:solidFill>
                  <a:srgbClr val="000000"/>
                </a:solidFill>
              </a:rPr>
            </a:br>
            <a:r>
              <a:rPr lang="da-DK" dirty="0" smtClean="0">
                <a:solidFill>
                  <a:srgbClr val="000000"/>
                </a:solidFill>
              </a:rPr>
              <a:t>Fora</a:t>
            </a:r>
          </a:p>
          <a:p>
            <a:pPr algn="ctr"/>
            <a:r>
              <a:rPr lang="da-DK" dirty="0" smtClean="0">
                <a:solidFill>
                  <a:srgbClr val="000000"/>
                </a:solidFill>
              </a:rPr>
              <a:t>Blogs</a:t>
            </a:r>
          </a:p>
          <a:p>
            <a:pPr algn="ctr"/>
            <a:r>
              <a:rPr lang="da-DK" dirty="0" smtClean="0">
                <a:solidFill>
                  <a:srgbClr val="000000"/>
                </a:solidFill>
              </a:rPr>
              <a:t>Wiki</a:t>
            </a:r>
          </a:p>
          <a:p>
            <a:pPr algn="ctr"/>
            <a:r>
              <a:rPr lang="da-DK" dirty="0" smtClean="0">
                <a:solidFill>
                  <a:srgbClr val="000000"/>
                </a:solidFill>
              </a:rPr>
              <a:t>Beskeder</a:t>
            </a:r>
          </a:p>
        </p:txBody>
      </p:sp>
      <p:sp>
        <p:nvSpPr>
          <p:cNvPr id="9" name="Ellipse 8"/>
          <p:cNvSpPr>
            <a:spLocks noChangeAspect="1"/>
          </p:cNvSpPr>
          <p:nvPr/>
        </p:nvSpPr>
        <p:spPr>
          <a:xfrm>
            <a:off x="2267744" y="2117973"/>
            <a:ext cx="4248472" cy="2592720"/>
          </a:xfrm>
          <a:prstGeom prst="ellips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8000" bIns="18000" rtlCol="0" anchor="ctr"/>
          <a:lstStyle/>
          <a:p>
            <a:pPr algn="ctr"/>
            <a:r>
              <a:rPr lang="da-DK" b="1" dirty="0" smtClean="0">
                <a:solidFill>
                  <a:srgbClr val="000000"/>
                </a:solidFill>
              </a:rPr>
              <a:t>Management:</a:t>
            </a:r>
          </a:p>
          <a:p>
            <a:pPr algn="ctr"/>
            <a:r>
              <a:rPr lang="da-DK" dirty="0" err="1" smtClean="0">
                <a:solidFill>
                  <a:srgbClr val="000000"/>
                </a:solidFill>
              </a:rPr>
              <a:t>Tracke</a:t>
            </a:r>
            <a:r>
              <a:rPr lang="da-DK" dirty="0" smtClean="0">
                <a:solidFill>
                  <a:srgbClr val="000000"/>
                </a:solidFill>
              </a:rPr>
              <a:t> brugeraktivitet</a:t>
            </a:r>
            <a:br>
              <a:rPr lang="da-DK" dirty="0" smtClean="0">
                <a:solidFill>
                  <a:srgbClr val="000000"/>
                </a:solidFill>
              </a:rPr>
            </a:br>
            <a:r>
              <a:rPr lang="da-DK" dirty="0" smtClean="0">
                <a:solidFill>
                  <a:srgbClr val="000000"/>
                </a:solidFill>
              </a:rPr>
              <a:t>Overblik over resultater</a:t>
            </a:r>
          </a:p>
          <a:p>
            <a:pPr algn="ctr"/>
            <a:r>
              <a:rPr lang="da-DK" dirty="0" smtClean="0">
                <a:solidFill>
                  <a:srgbClr val="000000"/>
                </a:solidFill>
              </a:rPr>
              <a:t>Rette opgaver</a:t>
            </a:r>
          </a:p>
          <a:p>
            <a:pPr algn="ctr"/>
            <a:r>
              <a:rPr lang="da-DK" dirty="0" smtClean="0">
                <a:solidFill>
                  <a:srgbClr val="000000"/>
                </a:solidFill>
              </a:rPr>
              <a:t>Give karakterer/feedback</a:t>
            </a:r>
          </a:p>
          <a:p>
            <a:pPr algn="ctr"/>
            <a:r>
              <a:rPr lang="da-DK" dirty="0" smtClean="0">
                <a:solidFill>
                  <a:srgbClr val="000000"/>
                </a:solidFill>
              </a:rPr>
              <a:t>Udstede diplomer</a:t>
            </a:r>
            <a:endParaRPr lang="da-DK" dirty="0">
              <a:solidFill>
                <a:srgbClr val="000000"/>
              </a:solidFill>
            </a:endParaRPr>
          </a:p>
        </p:txBody>
      </p:sp>
      <p:grpSp>
        <p:nvGrpSpPr>
          <p:cNvPr id="11" name="Grupper 10"/>
          <p:cNvGrpSpPr/>
          <p:nvPr/>
        </p:nvGrpSpPr>
        <p:grpSpPr>
          <a:xfrm>
            <a:off x="107504" y="1275246"/>
            <a:ext cx="2088232" cy="3370910"/>
            <a:chOff x="107504" y="1416546"/>
            <a:chExt cx="2088232" cy="3744416"/>
          </a:xfrm>
        </p:grpSpPr>
        <p:sp>
          <p:nvSpPr>
            <p:cNvPr id="2" name="Sky 1"/>
            <p:cNvSpPr/>
            <p:nvPr/>
          </p:nvSpPr>
          <p:spPr>
            <a:xfrm>
              <a:off x="107504" y="3288754"/>
              <a:ext cx="2088232" cy="1872208"/>
            </a:xfrm>
            <a:prstGeom prst="cloud">
              <a:avLst/>
            </a:prstGeom>
            <a:solidFill>
              <a:schemeClr val="accent1"/>
            </a:solidFill>
            <a:ln>
              <a:headEnd type="none"/>
              <a:tailEnd type="triangle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>
                  <a:solidFill>
                    <a:srgbClr val="000000"/>
                  </a:solidFill>
                </a:rPr>
                <a:t>Eks. Fil-drev:</a:t>
              </a:r>
              <a:br>
                <a:rPr lang="da-DK" dirty="0" smtClean="0">
                  <a:solidFill>
                    <a:srgbClr val="000000"/>
                  </a:solidFill>
                </a:rPr>
              </a:br>
              <a:r>
                <a:rPr lang="da-DK" dirty="0" smtClean="0">
                  <a:solidFill>
                    <a:srgbClr val="000000"/>
                  </a:solidFill>
                </a:rPr>
                <a:t>Fx: </a:t>
              </a:r>
              <a:r>
                <a:rPr lang="da-DK" dirty="0" err="1" smtClean="0">
                  <a:solidFill>
                    <a:srgbClr val="000000"/>
                  </a:solidFill>
                </a:rPr>
                <a:t>Dropbox</a:t>
              </a:r>
              <a:r>
                <a:rPr lang="da-DK" dirty="0" smtClean="0">
                  <a:solidFill>
                    <a:srgbClr val="000000"/>
                  </a:solidFill>
                </a:rPr>
                <a:t/>
              </a:r>
              <a:br>
                <a:rPr lang="da-DK" dirty="0" smtClean="0">
                  <a:solidFill>
                    <a:srgbClr val="000000"/>
                  </a:solidFill>
                </a:rPr>
              </a:br>
              <a:r>
                <a:rPr lang="da-DK" dirty="0" err="1" smtClean="0">
                  <a:solidFill>
                    <a:srgbClr val="000000"/>
                  </a:solidFill>
                </a:rPr>
                <a:t>Googledrev</a:t>
              </a:r>
              <a:endParaRPr lang="da-DK" dirty="0">
                <a:solidFill>
                  <a:srgbClr val="000000"/>
                </a:solidFill>
              </a:endParaRPr>
            </a:p>
          </p:txBody>
        </p:sp>
        <p:cxnSp>
          <p:nvCxnSpPr>
            <p:cNvPr id="10" name="Lige pilforbindelse 9"/>
            <p:cNvCxnSpPr/>
            <p:nvPr/>
          </p:nvCxnSpPr>
          <p:spPr>
            <a:xfrm flipH="1">
              <a:off x="1115616" y="1416546"/>
              <a:ext cx="288032" cy="18002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35132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21069</TotalTime>
  <Words>864</Words>
  <Application>Microsoft Macintosh PowerPoint</Application>
  <PresentationFormat>Skærmshow (16:9)</PresentationFormat>
  <Paragraphs>214</Paragraphs>
  <Slides>11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simple-light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Hvad virker?</vt:lpstr>
      <vt:lpstr>PowerPoint-præsentation</vt:lpstr>
      <vt:lpstr>Eksempel BOA: HGS  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</dc:title>
  <cp:lastModifiedBy>Jens Jørgen Jørgensen</cp:lastModifiedBy>
  <cp:revision>45</cp:revision>
  <dcterms:modified xsi:type="dcterms:W3CDTF">2014-09-17T12:05:51Z</dcterms:modified>
</cp:coreProperties>
</file>